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8"/>
  </p:notesMasterIdLst>
  <p:handoutMasterIdLst>
    <p:handoutMasterId r:id="rId29"/>
  </p:handoutMasterIdLst>
  <p:sldIdLst>
    <p:sldId id="261" r:id="rId2"/>
    <p:sldId id="256" r:id="rId3"/>
    <p:sldId id="273" r:id="rId4"/>
    <p:sldId id="291" r:id="rId5"/>
    <p:sldId id="272" r:id="rId6"/>
    <p:sldId id="274" r:id="rId7"/>
    <p:sldId id="275" r:id="rId8"/>
    <p:sldId id="264" r:id="rId9"/>
    <p:sldId id="276" r:id="rId10"/>
    <p:sldId id="289" r:id="rId11"/>
    <p:sldId id="290" r:id="rId12"/>
    <p:sldId id="292" r:id="rId13"/>
    <p:sldId id="293" r:id="rId14"/>
    <p:sldId id="270" r:id="rId15"/>
    <p:sldId id="294" r:id="rId16"/>
    <p:sldId id="295" r:id="rId17"/>
    <p:sldId id="288" r:id="rId18"/>
    <p:sldId id="262" r:id="rId19"/>
    <p:sldId id="278" r:id="rId20"/>
    <p:sldId id="285" r:id="rId21"/>
    <p:sldId id="287" r:id="rId22"/>
    <p:sldId id="279" r:id="rId23"/>
    <p:sldId id="282" r:id="rId24"/>
    <p:sldId id="263" r:id="rId25"/>
    <p:sldId id="269" r:id="rId26"/>
    <p:sldId id="266" r:id="rId27"/>
  </p:sldIdLst>
  <p:sldSz cx="12192000" cy="6858000"/>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E07A12F-168A-4492-AE35-7F15F68FB7B1}">
          <p14:sldIdLst>
            <p14:sldId id="261"/>
            <p14:sldId id="256"/>
            <p14:sldId id="273"/>
            <p14:sldId id="291"/>
          </p14:sldIdLst>
        </p14:section>
        <p14:section name="Introduction" id="{7F1C4A6E-8766-4FAD-B8FC-3B9F125C2E2F}">
          <p14:sldIdLst>
            <p14:sldId id="272"/>
            <p14:sldId id="274"/>
            <p14:sldId id="275"/>
            <p14:sldId id="264"/>
            <p14:sldId id="276"/>
            <p14:sldId id="289"/>
            <p14:sldId id="290"/>
            <p14:sldId id="292"/>
            <p14:sldId id="293"/>
            <p14:sldId id="270"/>
            <p14:sldId id="294"/>
            <p14:sldId id="295"/>
            <p14:sldId id="288"/>
            <p14:sldId id="262"/>
            <p14:sldId id="278"/>
          </p14:sldIdLst>
        </p14:section>
        <p14:section name="Adding More Features into DTM" id="{7EFE5DB9-3D54-4DA3-A257-8D3441947D3E}">
          <p14:sldIdLst>
            <p14:sldId id="285"/>
            <p14:sldId id="287"/>
            <p14:sldId id="279"/>
            <p14:sldId id="282"/>
          </p14:sldIdLst>
        </p14:section>
        <p14:section name="Operations on Text" id="{AA728D76-9958-49E8-AEA2-CCAA6557CA2F}">
          <p14:sldIdLst>
            <p14:sldId id="263"/>
            <p14:sldId id="269"/>
            <p14:sldId id="266"/>
          </p14:sldIdLst>
        </p14:section>
      </p14:sectionLst>
    </p:ext>
    <p:ext uri="{EFAFB233-063F-42B5-8137-9DF3F51BA10A}">
      <p15:sldGuideLst xmlns:p15="http://schemas.microsoft.com/office/powerpoint/2012/main">
        <p15:guide id="1" orient="horz" pos="2160">
          <p15:clr>
            <a:srgbClr val="A4A3A4"/>
          </p15:clr>
        </p15:guide>
        <p15:guide id="4" orient="horz" pos="3840">
          <p15:clr>
            <a:srgbClr val="A4A3A4"/>
          </p15:clr>
        </p15:guide>
        <p15:guide id="5" pos="3840">
          <p15:clr>
            <a:srgbClr val="A4A3A4"/>
          </p15:clr>
        </p15:guide>
        <p15:guide id="6" pos="384">
          <p15:clr>
            <a:srgbClr val="A4A3A4"/>
          </p15:clr>
        </p15:guide>
        <p15:guide id="7" pos="7296">
          <p15:clr>
            <a:srgbClr val="A4A3A4"/>
          </p15:clr>
        </p15:guide>
        <p15:guide id="8" orient="horz" pos="96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778" autoAdjust="0"/>
  </p:normalViewPr>
  <p:slideViewPr>
    <p:cSldViewPr snapToGrid="0">
      <p:cViewPr varScale="1">
        <p:scale>
          <a:sx n="73" d="100"/>
          <a:sy n="73" d="100"/>
        </p:scale>
        <p:origin x="235" y="58"/>
      </p:cViewPr>
      <p:guideLst>
        <p:guide orient="horz" pos="2160"/>
        <p:guide orient="horz" pos="3840"/>
        <p:guide pos="3840"/>
        <p:guide pos="384"/>
        <p:guide pos="7296"/>
        <p:guide orient="horz" pos="96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A61830-C416-483F-955E-54203C65B711}" type="datetimeFigureOut">
              <a:rPr lang="en-US"/>
              <a:t>3/8/2017</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F31B20-3646-4475-8BC4-560CAF715D08}" type="slidenum">
              <a:rPr/>
              <a:t>‹#›</a:t>
            </a:fld>
            <a:endParaRPr/>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381000"/>
            <a:ext cx="4572001" cy="2573338"/>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381000" y="3124200"/>
            <a:ext cx="6096000" cy="5334000"/>
          </a:xfrm>
          <a:prstGeom prst="rect">
            <a:avLst/>
          </a:prstGeom>
        </p:spPr>
        <p:txBody>
          <a:bodyPr vert="horz" lIns="0" tIns="0" rIns="0" bIns="0" rtlCol="0">
            <a:normAutofit/>
          </a:bodyPr>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381000" y="8686800"/>
            <a:ext cx="4876800" cy="227013"/>
          </a:xfrm>
          <a:prstGeom prst="rect">
            <a:avLst/>
          </a:prstGeom>
        </p:spPr>
        <p:txBody>
          <a:bodyPr vert="horz" lIns="0" tIns="0" rIns="0" bIns="0" rtlCol="0" anchor="ctr"/>
          <a:lstStyle>
            <a:lvl1pPr algn="l">
              <a:defRPr sz="1000"/>
            </a:lvl1pPr>
          </a:lstStyle>
          <a:p>
            <a:endParaRPr/>
          </a:p>
        </p:txBody>
      </p:sp>
      <p:sp>
        <p:nvSpPr>
          <p:cNvPr id="7" name="Slide Number Placeholder 6"/>
          <p:cNvSpPr>
            <a:spLocks noGrp="1"/>
          </p:cNvSpPr>
          <p:nvPr>
            <p:ph type="sldNum" sz="quarter" idx="5"/>
          </p:nvPr>
        </p:nvSpPr>
        <p:spPr>
          <a:xfrm>
            <a:off x="5867400" y="8686800"/>
            <a:ext cx="609600" cy="227013"/>
          </a:xfrm>
          <a:prstGeom prst="rect">
            <a:avLst/>
          </a:prstGeom>
        </p:spPr>
        <p:txBody>
          <a:bodyPr vert="horz" lIns="0" tIns="0" rIns="0" bIns="0" rtlCol="0" anchor="ctr"/>
          <a:lstStyle>
            <a:lvl1pPr algn="r">
              <a:defRPr sz="1000"/>
            </a:lvl1pPr>
          </a:lstStyle>
          <a:p>
            <a:fld id="{5BFEAE42-E3FE-4405-B7FC-4425D05B92A0}" type="slidenum">
              <a:rPr/>
              <a:pPr/>
              <a:t>‹#›</a:t>
            </a:fld>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45720" indent="-36576" algn="l" defTabSz="914400" rtl="0" eaLnBrk="1" latinLnBrk="0" hangingPunct="1">
      <a:spcBef>
        <a:spcPts val="600"/>
      </a:spcBef>
      <a:buSzPct val="25000"/>
      <a:buFont typeface="Arial" panose="020B0604020202020204" pitchFamily="34" charset="0"/>
      <a:buChar char=" "/>
      <a:defRPr sz="1100" kern="1200">
        <a:solidFill>
          <a:schemeClr val="tx1"/>
        </a:solidFill>
        <a:latin typeface="+mn-lt"/>
        <a:ea typeface="+mn-ea"/>
        <a:cs typeface="+mn-cs"/>
      </a:defRPr>
    </a:lvl1pPr>
    <a:lvl2pPr marL="228600" indent="-137160" algn="l" defTabSz="914400" rtl="0" eaLnBrk="1" latinLnBrk="0" hangingPunct="1">
      <a:spcBef>
        <a:spcPts val="600"/>
      </a:spcBef>
      <a:buFont typeface="Arial" panose="020B0604020202020204" pitchFamily="34" charset="0"/>
      <a:buChar char="–"/>
      <a:defRPr sz="1050" kern="1200">
        <a:solidFill>
          <a:schemeClr val="tx1"/>
        </a:solidFill>
        <a:latin typeface="+mn-lt"/>
        <a:ea typeface="+mn-ea"/>
        <a:cs typeface="+mn-cs"/>
      </a:defRPr>
    </a:lvl2pPr>
    <a:lvl3pPr marL="365760" indent="-109728" algn="l" defTabSz="914400" rtl="0" eaLnBrk="1" latinLnBrk="0" hangingPunct="1">
      <a:spcBef>
        <a:spcPts val="600"/>
      </a:spcBef>
      <a:buFont typeface="Arial" panose="020B0604020202020204" pitchFamily="34" charset="0"/>
      <a:buChar char="–"/>
      <a:defRPr sz="1000" kern="1200">
        <a:solidFill>
          <a:schemeClr val="tx1"/>
        </a:solidFill>
        <a:latin typeface="+mn-lt"/>
        <a:ea typeface="+mn-ea"/>
        <a:cs typeface="+mn-cs"/>
      </a:defRPr>
    </a:lvl3pPr>
    <a:lvl4pPr marL="548640" indent="-109728" algn="l" defTabSz="914400" rtl="0" eaLnBrk="1" latinLnBrk="0" hangingPunct="1">
      <a:spcBef>
        <a:spcPts val="600"/>
      </a:spcBef>
      <a:buFont typeface="Arial" panose="020B0604020202020204" pitchFamily="34" charset="0"/>
      <a:buChar char="–"/>
      <a:defRPr sz="900" kern="1200">
        <a:solidFill>
          <a:schemeClr val="tx1"/>
        </a:solidFill>
        <a:latin typeface="+mn-lt"/>
        <a:ea typeface="+mn-ea"/>
        <a:cs typeface="+mn-cs"/>
      </a:defRPr>
    </a:lvl4pPr>
    <a:lvl5pPr marL="731520" indent="-109728" algn="l" defTabSz="914400" rtl="0" eaLnBrk="1" latinLnBrk="0" hangingPunct="1">
      <a:spcBef>
        <a:spcPts val="600"/>
      </a:spcBef>
      <a:buFont typeface="Arial" panose="020B0604020202020204" pitchFamily="34" charset="0"/>
      <a:buChar char="–"/>
      <a:defRPr sz="8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baseline="0" dirty="0"/>
              <a:t>Using this as the opening slide. Placing this slide even before the opening slide. This slide will be flashed to the audience before coming on to stage. This slide will be replicated later.</a:t>
            </a:r>
          </a:p>
          <a:p>
            <a:endParaRPr lang="en-US" baseline="0" dirty="0"/>
          </a:p>
          <a:p>
            <a:r>
              <a:rPr lang="en-US" baseline="0" dirty="0"/>
              <a:t>I’ll start with asking whether the audience likes Harry Porter. Saying I got my hands on the draft of the latest Harry Porter book. And thought it will be interesting to show the audience a sneak peek of the book.</a:t>
            </a:r>
          </a:p>
          <a:p>
            <a:endParaRPr lang="en-US" baseline="0" dirty="0"/>
          </a:p>
          <a:p>
            <a:r>
              <a:rPr lang="en-US" baseline="0" dirty="0"/>
              <a:t>Source: https://medium.com/deep-writing/harry-potter-written-by-artificial-intelligence-8a9431803da6#.8mydijk4y </a:t>
            </a:r>
          </a:p>
        </p:txBody>
      </p:sp>
      <p:sp>
        <p:nvSpPr>
          <p:cNvPr id="4" name="Slide Number Placeholder 3"/>
          <p:cNvSpPr>
            <a:spLocks noGrp="1"/>
          </p:cNvSpPr>
          <p:nvPr>
            <p:ph type="sldNum" sz="quarter" idx="10"/>
          </p:nvPr>
        </p:nvSpPr>
        <p:spPr/>
        <p:txBody>
          <a:bodyPr/>
          <a:lstStyle/>
          <a:p>
            <a:fld id="{5BFEAE42-E3FE-4405-B7FC-4425D05B92A0}" type="slidenum">
              <a:rPr lang="en-SG" smtClean="0"/>
              <a:pPr/>
              <a:t>1</a:t>
            </a:fld>
            <a:endParaRPr lang="en-SG"/>
          </a:p>
        </p:txBody>
      </p:sp>
    </p:spTree>
    <p:extLst>
      <p:ext uri="{BB962C8B-B14F-4D97-AF65-F5344CB8AC3E}">
        <p14:creationId xmlns:p14="http://schemas.microsoft.com/office/powerpoint/2010/main" val="23415692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a:p>
        </p:txBody>
      </p:sp>
      <p:sp>
        <p:nvSpPr>
          <p:cNvPr id="4" name="Slide Number Placeholder 3"/>
          <p:cNvSpPr>
            <a:spLocks noGrp="1"/>
          </p:cNvSpPr>
          <p:nvPr>
            <p:ph type="sldNum" sz="quarter" idx="10"/>
          </p:nvPr>
        </p:nvSpPr>
        <p:spPr/>
        <p:txBody>
          <a:bodyPr/>
          <a:lstStyle/>
          <a:p>
            <a:fld id="{5BFEAE42-E3FE-4405-B7FC-4425D05B92A0}" type="slidenum">
              <a:rPr lang="en-SG" smtClean="0"/>
              <a:pPr/>
              <a:t>10</a:t>
            </a:fld>
            <a:endParaRPr lang="en-SG"/>
          </a:p>
        </p:txBody>
      </p:sp>
    </p:spTree>
    <p:extLst>
      <p:ext uri="{BB962C8B-B14F-4D97-AF65-F5344CB8AC3E}">
        <p14:creationId xmlns:p14="http://schemas.microsoft.com/office/powerpoint/2010/main" val="2365601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dirty="0"/>
              <a:t>We have taken a look at what text analytics is, and what are the applications. We have even seen a piece of text written using deep learning. The algorithm is able to derive some kind of structure from the text and output seemingly logical sentences.</a:t>
            </a:r>
          </a:p>
          <a:p>
            <a:endParaRPr lang="en-US" dirty="0"/>
          </a:p>
          <a:p>
            <a:r>
              <a:rPr lang="en-US" dirty="0"/>
              <a:t>Then we looked at some basic text analytics operations. We tokenized the sentences, remove punctuations and stop words, stem and lemmatize the token. After that, we counted the frequency of each word, and parsed it into a structured matrix. We converted the matrix into a sparse matrix to save memory. </a:t>
            </a:r>
          </a:p>
          <a:p>
            <a:endParaRPr lang="en-US" dirty="0"/>
          </a:p>
          <a:p>
            <a:r>
              <a:rPr lang="en-US" dirty="0"/>
              <a:t>Tokens can be enhanced by introducing part of speech, </a:t>
            </a:r>
            <a:r>
              <a:rPr lang="en-US" dirty="0" err="1"/>
              <a:t>ngrams</a:t>
            </a:r>
            <a:r>
              <a:rPr lang="en-US" dirty="0"/>
              <a:t>, entity recognition, and sentiment.</a:t>
            </a:r>
          </a:p>
          <a:p>
            <a:endParaRPr lang="en-US" dirty="0"/>
          </a:p>
          <a:p>
            <a:r>
              <a:rPr lang="en-US" dirty="0"/>
              <a:t>And all these are just for cleaning the text!</a:t>
            </a:r>
          </a:p>
          <a:p>
            <a:endParaRPr lang="en-US" dirty="0"/>
          </a:p>
          <a:p>
            <a:r>
              <a:rPr lang="en-SG" dirty="0"/>
              <a:t>finally, to analyse the text, I introduced the cosine similarity and topic modelling.</a:t>
            </a:r>
          </a:p>
          <a:p>
            <a:endParaRPr lang="en-US" dirty="0"/>
          </a:p>
          <a:p>
            <a:r>
              <a:rPr lang="en-US" dirty="0"/>
              <a:t>So you see, </a:t>
            </a:r>
            <a:r>
              <a:rPr lang="en-SG" dirty="0"/>
              <a:t>the shortcomings of current state of the art is that it does not take into account the semantics of the words. You could well apply the same techniques to texts written by a monkey, and the techniques will still work. But the result will totally make no sense. I believe that the basis of text analytics should be learnt like how we learnt languages. Only when the computer has been taught some basics, can it learn to surf the web on its own, to learn more. </a:t>
            </a:r>
          </a:p>
          <a:p>
            <a:endParaRPr lang="en-US" dirty="0"/>
          </a:p>
          <a:p>
            <a:r>
              <a:rPr lang="en-US" dirty="0"/>
              <a:t>I shall stop being philosophical here, and hand over to… . Thank you for listening.</a:t>
            </a:r>
          </a:p>
        </p:txBody>
      </p:sp>
      <p:sp>
        <p:nvSpPr>
          <p:cNvPr id="4" name="Slide Number Placeholder 3"/>
          <p:cNvSpPr>
            <a:spLocks noGrp="1"/>
          </p:cNvSpPr>
          <p:nvPr>
            <p:ph type="sldNum" sz="quarter" idx="10"/>
          </p:nvPr>
        </p:nvSpPr>
        <p:spPr/>
        <p:txBody>
          <a:bodyPr/>
          <a:lstStyle/>
          <a:p>
            <a:fld id="{5BFEAE42-E3FE-4405-B7FC-4425D05B92A0}" type="slidenum">
              <a:rPr lang="en-SG" smtClean="0"/>
              <a:pPr/>
              <a:t>11</a:t>
            </a:fld>
            <a:endParaRPr lang="en-SG"/>
          </a:p>
        </p:txBody>
      </p:sp>
    </p:spTree>
    <p:extLst>
      <p:ext uri="{BB962C8B-B14F-4D97-AF65-F5344CB8AC3E}">
        <p14:creationId xmlns:p14="http://schemas.microsoft.com/office/powerpoint/2010/main" val="37689846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pPr marL="45720" marR="0" lvl="0" indent="-36576" algn="l" defTabSz="914400" rtl="0" eaLnBrk="1" fontAlgn="auto" latinLnBrk="0" hangingPunct="1">
              <a:lnSpc>
                <a:spcPct val="100000"/>
              </a:lnSpc>
              <a:spcBef>
                <a:spcPts val="600"/>
              </a:spcBef>
              <a:spcAft>
                <a:spcPts val="0"/>
              </a:spcAft>
              <a:buClrTx/>
              <a:buSzPct val="25000"/>
              <a:buFont typeface="Arial" panose="020B0604020202020204" pitchFamily="34" charset="0"/>
              <a:buChar char=" "/>
              <a:tabLst/>
              <a:defRPr/>
            </a:pPr>
            <a:r>
              <a:rPr lang="en-SG" dirty="0"/>
              <a:t>You could well apply the same techniques to texts written by a monkey, and the techniques will still work. But the result will totally make no sense. I believe that the basis of text analytics should be learnt like how we learnt languages. Only when the computer has been taught some basics, can it learn to surf the web on its own, to learn more. </a:t>
            </a:r>
          </a:p>
        </p:txBody>
      </p:sp>
      <p:sp>
        <p:nvSpPr>
          <p:cNvPr id="4" name="Slide Number Placeholder 3"/>
          <p:cNvSpPr>
            <a:spLocks noGrp="1"/>
          </p:cNvSpPr>
          <p:nvPr>
            <p:ph type="sldNum" sz="quarter" idx="10"/>
          </p:nvPr>
        </p:nvSpPr>
        <p:spPr/>
        <p:txBody>
          <a:bodyPr/>
          <a:lstStyle/>
          <a:p>
            <a:fld id="{5BFEAE42-E3FE-4405-B7FC-4425D05B92A0}" type="slidenum">
              <a:rPr lang="en-SG" smtClean="0"/>
              <a:pPr/>
              <a:t>13</a:t>
            </a:fld>
            <a:endParaRPr lang="en-SG"/>
          </a:p>
        </p:txBody>
      </p:sp>
    </p:spTree>
    <p:extLst>
      <p:ext uri="{BB962C8B-B14F-4D97-AF65-F5344CB8AC3E}">
        <p14:creationId xmlns:p14="http://schemas.microsoft.com/office/powerpoint/2010/main" val="41804123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normAutofit fontScale="92500" lnSpcReduction="20000"/>
          </a:bodyPr>
          <a:lstStyle/>
          <a:p>
            <a:r>
              <a:rPr lang="en-SG"/>
              <a:t>Back</a:t>
            </a:r>
            <a:r>
              <a:rPr lang="en-SG" baseline="0"/>
              <a:t> to the abstract from the new Harry Porter book you saw at the beginning of this talk.</a:t>
            </a:r>
          </a:p>
          <a:p>
            <a:endParaRPr lang="en-SG" baseline="0"/>
          </a:p>
          <a:p>
            <a:r>
              <a:rPr lang="en-SG" baseline="0"/>
              <a:t>How many of you believe what I said that this is a draft of the new Harry Potter book?</a:t>
            </a:r>
          </a:p>
          <a:p>
            <a:r>
              <a:rPr lang="en-SG" baseline="0"/>
              <a:t>- if someone raises their hand</a:t>
            </a:r>
          </a:p>
          <a:p>
            <a:pPr lvl="2"/>
            <a:r>
              <a:rPr lang="en-SG" baseline="0"/>
              <a:t>Thank them for entertaining me, and not making me look bad.</a:t>
            </a:r>
          </a:p>
          <a:p>
            <a:pPr lvl="1"/>
            <a:r>
              <a:rPr lang="en-SG" baseline="0"/>
              <a:t>Else:</a:t>
            </a:r>
          </a:p>
          <a:p>
            <a:pPr lvl="2"/>
            <a:r>
              <a:rPr lang="en-SG" baseline="0"/>
              <a:t>“This is the smartest audience I have since. You are right,”</a:t>
            </a:r>
          </a:p>
          <a:p>
            <a:pPr marL="256032" lvl="2" indent="0">
              <a:buNone/>
            </a:pPr>
            <a:endParaRPr lang="en-SG" baseline="0"/>
          </a:p>
          <a:p>
            <a:pPr lvl="0"/>
            <a:r>
              <a:rPr lang="en-SG" baseline="0"/>
              <a:t>This piece of text is written by a computer using a deep learning algorithm called </a:t>
            </a:r>
            <a:r>
              <a:rPr lang="en-US" i="1">
                <a:effectLst/>
              </a:rPr>
              <a:t>LSTM Recurrent Neural Network. </a:t>
            </a:r>
          </a:p>
          <a:p>
            <a:pPr lvl="0"/>
            <a:endParaRPr lang="en-US" i="1" baseline="0">
              <a:effectLst/>
            </a:endParaRPr>
          </a:p>
          <a:p>
            <a:pPr lvl="0"/>
            <a:r>
              <a:rPr lang="en-US" i="1" baseline="0">
                <a:effectLst/>
              </a:rPr>
              <a:t>Although the story doesn’t seem to flow, the deep neural network seem to be have figured out some structures in the sentences. </a:t>
            </a:r>
          </a:p>
          <a:p>
            <a:pPr lvl="0"/>
            <a:r>
              <a:rPr lang="en-US" i="1" baseline="0">
                <a:effectLst/>
              </a:rPr>
              <a:t>- The punctuations are mostly in the right places, </a:t>
            </a:r>
          </a:p>
          <a:p>
            <a:pPr lvl="0"/>
            <a:r>
              <a:rPr lang="en-US" i="1" baseline="0">
                <a:effectLst/>
              </a:rPr>
              <a:t>- speech is properly enclosed with quotation marks, followed by or following a “said”, or “yell”.</a:t>
            </a:r>
          </a:p>
          <a:p>
            <a:pPr lvl="0"/>
            <a:r>
              <a:rPr lang="en-SG" baseline="0"/>
              <a:t>- Nouns like “Harry”, “Sirius” are mostly in the right places.</a:t>
            </a:r>
          </a:p>
          <a:p>
            <a:pPr lvl="0"/>
            <a:endParaRPr lang="en-SG" baseline="0"/>
          </a:p>
          <a:p>
            <a:pPr lvl="0"/>
            <a:r>
              <a:rPr lang="en-SG" baseline="0"/>
              <a:t>I think this is quite remarkable what deep learning can do.</a:t>
            </a:r>
          </a:p>
          <a:p>
            <a:pPr marL="9144" lvl="0" indent="0">
              <a:buNone/>
            </a:pPr>
            <a:endParaRPr lang="en-SG" baseline="0"/>
          </a:p>
          <a:p>
            <a:pPr marL="45720" marR="0" lvl="0" indent="-36576" algn="l" defTabSz="914400" rtl="0" eaLnBrk="1" fontAlgn="auto" latinLnBrk="0" hangingPunct="1">
              <a:lnSpc>
                <a:spcPct val="100000"/>
              </a:lnSpc>
              <a:spcBef>
                <a:spcPts val="600"/>
              </a:spcBef>
              <a:spcAft>
                <a:spcPts val="0"/>
              </a:spcAft>
              <a:buClrTx/>
              <a:buSzPct val="25000"/>
              <a:buFont typeface="Arial" panose="020B0604020202020204" pitchFamily="34" charset="0"/>
              <a:buChar char=" "/>
              <a:tabLst/>
              <a:defRPr/>
            </a:pPr>
            <a:r>
              <a:rPr lang="en-US" i="1">
                <a:effectLst/>
              </a:rPr>
              <a:t>Can I have a show of hand who has heard of deep learning. And who</a:t>
            </a:r>
            <a:r>
              <a:rPr lang="en-US" i="1" baseline="0">
                <a:effectLst/>
              </a:rPr>
              <a:t> knows what deep learning is?</a:t>
            </a:r>
          </a:p>
          <a:p>
            <a:pPr marL="45720" marR="0" lvl="0" indent="-36576" algn="l" defTabSz="914400" rtl="0" eaLnBrk="1" fontAlgn="auto" latinLnBrk="0" hangingPunct="1">
              <a:lnSpc>
                <a:spcPct val="100000"/>
              </a:lnSpc>
              <a:spcBef>
                <a:spcPts val="600"/>
              </a:spcBef>
              <a:spcAft>
                <a:spcPts val="0"/>
              </a:spcAft>
              <a:buClrTx/>
              <a:buSzPct val="25000"/>
              <a:buFont typeface="Arial" panose="020B0604020202020204" pitchFamily="34" charset="0"/>
              <a:buChar char=" "/>
              <a:tabLst/>
              <a:defRPr/>
            </a:pPr>
            <a:r>
              <a:rPr lang="en-US" i="1" baseline="0">
                <a:effectLst/>
              </a:rPr>
              <a:t>Thank the audience for participating.</a:t>
            </a:r>
          </a:p>
          <a:p>
            <a:pPr marL="45720" marR="0" lvl="0" indent="-36576" algn="l" defTabSz="914400" rtl="0" eaLnBrk="1" fontAlgn="auto" latinLnBrk="0" hangingPunct="1">
              <a:lnSpc>
                <a:spcPct val="100000"/>
              </a:lnSpc>
              <a:spcBef>
                <a:spcPts val="600"/>
              </a:spcBef>
              <a:spcAft>
                <a:spcPts val="0"/>
              </a:spcAft>
              <a:buClrTx/>
              <a:buSzPct val="25000"/>
              <a:buFont typeface="Arial" panose="020B0604020202020204" pitchFamily="34" charset="0"/>
              <a:buChar char=" "/>
              <a:tabLst/>
              <a:defRPr/>
            </a:pPr>
            <a:endParaRPr lang="en-US" i="1" baseline="0">
              <a:effectLst/>
            </a:endParaRPr>
          </a:p>
          <a:p>
            <a:pPr marL="45720" marR="0" lvl="0" indent="-36576" algn="l" defTabSz="914400" rtl="0" eaLnBrk="1" fontAlgn="auto" latinLnBrk="0" hangingPunct="1">
              <a:lnSpc>
                <a:spcPct val="100000"/>
              </a:lnSpc>
              <a:spcBef>
                <a:spcPts val="600"/>
              </a:spcBef>
              <a:spcAft>
                <a:spcPts val="0"/>
              </a:spcAft>
              <a:buClrTx/>
              <a:buSzPct val="25000"/>
              <a:buFont typeface="Arial" panose="020B0604020202020204" pitchFamily="34" charset="0"/>
              <a:buChar char=" "/>
              <a:tabLst/>
              <a:defRPr/>
            </a:pPr>
            <a:r>
              <a:rPr lang="en-SG" baseline="0"/>
              <a:t>Each layer of a deep learning network is said to find some patterns in the data. With something as colourful as text, it is very hard for someone to code all the text rules. There can be spelling mistakes, grammatical error, new vocabulary invented. So it is with the hope that deep learning is able to find these rules.</a:t>
            </a:r>
          </a:p>
          <a:p>
            <a:pPr marL="45720" marR="0" lvl="0" indent="-36576" algn="l" defTabSz="914400" rtl="0" eaLnBrk="1" fontAlgn="auto" latinLnBrk="0" hangingPunct="1">
              <a:lnSpc>
                <a:spcPct val="100000"/>
              </a:lnSpc>
              <a:spcBef>
                <a:spcPts val="600"/>
              </a:spcBef>
              <a:spcAft>
                <a:spcPts val="0"/>
              </a:spcAft>
              <a:buClrTx/>
              <a:buSzPct val="25000"/>
              <a:buFont typeface="Arial" panose="020B0604020202020204" pitchFamily="34" charset="0"/>
              <a:buChar char=" "/>
              <a:tabLst/>
              <a:defRPr/>
            </a:pPr>
            <a:endParaRPr lang="en-US" i="1" baseline="0">
              <a:effectLst/>
            </a:endParaRPr>
          </a:p>
          <a:p>
            <a:pPr marL="45720" marR="0" lvl="0" indent="-36576" algn="l" defTabSz="914400" rtl="0" eaLnBrk="1" fontAlgn="auto" latinLnBrk="0" hangingPunct="1">
              <a:lnSpc>
                <a:spcPct val="100000"/>
              </a:lnSpc>
              <a:spcBef>
                <a:spcPts val="600"/>
              </a:spcBef>
              <a:spcAft>
                <a:spcPts val="0"/>
              </a:spcAft>
              <a:buClrTx/>
              <a:buSzPct val="25000"/>
              <a:buFont typeface="Arial" panose="020B0604020202020204" pitchFamily="34" charset="0"/>
              <a:buChar char=" "/>
              <a:tabLst/>
              <a:defRPr/>
            </a:pPr>
            <a:r>
              <a:rPr lang="en-US" i="1" baseline="0">
                <a:effectLst/>
              </a:rPr>
              <a:t>Text analytics in deep learning can be attractive because (next slide)</a:t>
            </a:r>
          </a:p>
        </p:txBody>
      </p:sp>
      <p:sp>
        <p:nvSpPr>
          <p:cNvPr id="4" name="Slide Number Placeholder 3"/>
          <p:cNvSpPr>
            <a:spLocks noGrp="1"/>
          </p:cNvSpPr>
          <p:nvPr>
            <p:ph type="sldNum" sz="quarter" idx="10"/>
          </p:nvPr>
        </p:nvSpPr>
        <p:spPr/>
        <p:txBody>
          <a:bodyPr/>
          <a:lstStyle/>
          <a:p>
            <a:fld id="{5BFEAE42-E3FE-4405-B7FC-4425D05B92A0}" type="slidenum">
              <a:rPr lang="en-SG" smtClean="0"/>
              <a:pPr/>
              <a:t>14</a:t>
            </a:fld>
            <a:endParaRPr lang="en-SG"/>
          </a:p>
        </p:txBody>
      </p:sp>
    </p:spTree>
    <p:extLst>
      <p:ext uri="{BB962C8B-B14F-4D97-AF65-F5344CB8AC3E}">
        <p14:creationId xmlns:p14="http://schemas.microsoft.com/office/powerpoint/2010/main" val="1159976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SG"/>
          </a:p>
        </p:txBody>
      </p:sp>
      <p:sp>
        <p:nvSpPr>
          <p:cNvPr id="4" name="Slide Number Placeholder 3"/>
          <p:cNvSpPr>
            <a:spLocks noGrp="1"/>
          </p:cNvSpPr>
          <p:nvPr>
            <p:ph type="sldNum" sz="quarter" idx="10"/>
          </p:nvPr>
        </p:nvSpPr>
        <p:spPr/>
        <p:txBody>
          <a:bodyPr/>
          <a:lstStyle/>
          <a:p>
            <a:fld id="{5BFEAE42-E3FE-4405-B7FC-4425D05B92A0}" type="slidenum">
              <a:rPr lang="en-SG" smtClean="0"/>
              <a:pPr/>
              <a:t>17</a:t>
            </a:fld>
            <a:endParaRPr lang="en-SG"/>
          </a:p>
        </p:txBody>
      </p:sp>
    </p:spTree>
    <p:extLst>
      <p:ext uri="{BB962C8B-B14F-4D97-AF65-F5344CB8AC3E}">
        <p14:creationId xmlns:p14="http://schemas.microsoft.com/office/powerpoint/2010/main" val="25199914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a:t>Vectorizing these 3 sentences</a:t>
            </a:r>
            <a:r>
              <a:rPr lang="en-US" baseline="0"/>
              <a:t> results in a matrix of dimensions 3x12.  where each row is the vector of the corresponding document.</a:t>
            </a:r>
          </a:p>
          <a:p>
            <a:r>
              <a:rPr lang="en-US" baseline="0"/>
              <a:t>This matrix is called a dense matrix.</a:t>
            </a:r>
          </a:p>
          <a:p>
            <a:endParaRPr lang="en-US" baseline="0"/>
          </a:p>
          <a:p>
            <a:pPr lvl="1"/>
            <a:r>
              <a:rPr lang="en-US"/>
              <a:t>Given the number of words that exist, the dimension of the matrix (termed the DTM) can be very big</a:t>
            </a:r>
            <a:r>
              <a:rPr lang="en-SG"/>
              <a:t>. Applying machine learning operations (some are mathematical operations, some are lookup operations) on this matrix becomes very computationally expensive.</a:t>
            </a:r>
          </a:p>
          <a:p>
            <a:pPr lvl="1"/>
            <a:endParaRPr lang="en-SG"/>
          </a:p>
          <a:p>
            <a:pPr lvl="1"/>
            <a:r>
              <a:rPr lang="en-SG"/>
              <a:t>There are</a:t>
            </a:r>
            <a:r>
              <a:rPr lang="en-SG" baseline="0"/>
              <a:t> others ways of assigning values to words</a:t>
            </a:r>
            <a:endParaRPr lang="en-SG"/>
          </a:p>
          <a:p>
            <a:endParaRPr lang="en-US" baseline="0"/>
          </a:p>
          <a:p>
            <a:endParaRPr lang="en-US" baseline="0"/>
          </a:p>
          <a:p>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18</a:t>
            </a:fld>
            <a:endParaRPr lang="en-US"/>
          </a:p>
        </p:txBody>
      </p:sp>
    </p:spTree>
    <p:extLst>
      <p:ext uri="{BB962C8B-B14F-4D97-AF65-F5344CB8AC3E}">
        <p14:creationId xmlns:p14="http://schemas.microsoft.com/office/powerpoint/2010/main" val="2061171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baseline="0"/>
              <a:t>There is a problem with this method of representing text,</a:t>
            </a:r>
          </a:p>
          <a:p>
            <a:r>
              <a:rPr lang="en-US" baseline="0"/>
              <a:t>- there are many zeros in the dense matrix. It is expensive, storage wise, to store information about no information, i.e. the zeros.</a:t>
            </a:r>
          </a:p>
          <a:p>
            <a:endParaRPr lang="en-US" baseline="0"/>
          </a:p>
          <a:p>
            <a:pPr marL="45720" marR="0" lvl="0" indent="-36576" algn="l" defTabSz="914400" rtl="0" eaLnBrk="1" fontAlgn="auto" latinLnBrk="0" hangingPunct="1">
              <a:lnSpc>
                <a:spcPct val="100000"/>
              </a:lnSpc>
              <a:spcBef>
                <a:spcPts val="600"/>
              </a:spcBef>
              <a:spcAft>
                <a:spcPts val="0"/>
              </a:spcAft>
              <a:buClrTx/>
              <a:buSzPct val="25000"/>
              <a:buFont typeface="Arial" panose="020B0604020202020204" pitchFamily="34" charset="0"/>
              <a:buChar char=" "/>
              <a:tabLst/>
              <a:defRPr/>
            </a:pPr>
            <a:r>
              <a:rPr lang="en-US"/>
              <a:t>T</a:t>
            </a:r>
            <a:r>
              <a:rPr lang="en-SG"/>
              <a:t>he next few slides will show the common operations performed on the DTM.</a:t>
            </a:r>
            <a:endParaRPr lang="en-US" baseline="0"/>
          </a:p>
          <a:p>
            <a:endParaRPr lang="en-US" baseline="0"/>
          </a:p>
          <a:p>
            <a:r>
              <a:rPr lang="en-US" baseline="0"/>
              <a:t>A sparse matrix representation is typically done. </a:t>
            </a:r>
          </a:p>
          <a:p>
            <a:endParaRPr lang="en-US"/>
          </a:p>
          <a:p>
            <a:r>
              <a:rPr lang="en-US"/>
              <a:t>This is a space efficient</a:t>
            </a:r>
            <a:r>
              <a:rPr lang="en-US" baseline="0"/>
              <a:t> way of structure text data. But it does have some implications on computation time.</a:t>
            </a:r>
          </a:p>
          <a:p>
            <a:endParaRPr lang="en-US" baseline="0"/>
          </a:p>
          <a:p>
            <a:r>
              <a:rPr lang="en-US" baseline="0"/>
              <a:t>I’ll you this by introducing another operation, called similarity calculations.</a:t>
            </a:r>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19</a:t>
            </a:fld>
            <a:endParaRPr lang="en-US"/>
          </a:p>
        </p:txBody>
      </p:sp>
    </p:spTree>
    <p:extLst>
      <p:ext uri="{BB962C8B-B14F-4D97-AF65-F5344CB8AC3E}">
        <p14:creationId xmlns:p14="http://schemas.microsoft.com/office/powerpoint/2010/main" val="776517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a:t>Verb</a:t>
            </a:r>
            <a:r>
              <a:rPr lang="en-US" baseline="0"/>
              <a:t> </a:t>
            </a:r>
            <a:r>
              <a:rPr lang="en-US" baseline="0">
                <a:sym typeface="Wingdings" panose="05000000000000000000" pitchFamily="2" charset="2"/>
              </a:rPr>
              <a:t> action</a:t>
            </a:r>
            <a:endParaRPr lang="en-US"/>
          </a:p>
          <a:p>
            <a:r>
              <a:rPr lang="en-US"/>
              <a:t>Determiner </a:t>
            </a:r>
            <a:r>
              <a:rPr lang="en-US">
                <a:sym typeface="Wingdings" panose="05000000000000000000" pitchFamily="2" charset="2"/>
              </a:rPr>
              <a:t> </a:t>
            </a:r>
            <a:r>
              <a:rPr lang="en-US"/>
              <a:t>a, some, many</a:t>
            </a:r>
          </a:p>
          <a:p>
            <a:r>
              <a:rPr lang="en-US"/>
              <a:t>Adverb </a:t>
            </a:r>
            <a:r>
              <a:rPr lang="en-US">
                <a:sym typeface="Wingdings" panose="05000000000000000000" pitchFamily="2" charset="2"/>
              </a:rPr>
              <a:t></a:t>
            </a:r>
            <a:r>
              <a:rPr lang="en-US"/>
              <a:t> describes a noun (merrily, quickly)</a:t>
            </a:r>
          </a:p>
          <a:p>
            <a:r>
              <a:rPr lang="en-US"/>
              <a:t>Pronoun </a:t>
            </a:r>
            <a:r>
              <a:rPr lang="en-US">
                <a:sym typeface="Wingdings" panose="05000000000000000000" pitchFamily="2" charset="2"/>
              </a:rPr>
              <a:t> replaces</a:t>
            </a:r>
            <a:r>
              <a:rPr lang="en-US" baseline="0">
                <a:sym typeface="Wingdings" panose="05000000000000000000" pitchFamily="2" charset="2"/>
              </a:rPr>
              <a:t> a noun (I, he, she)</a:t>
            </a:r>
          </a:p>
          <a:p>
            <a:r>
              <a:rPr lang="en-US" baseline="0" err="1">
                <a:sym typeface="Wingdings" panose="05000000000000000000" pitchFamily="2" charset="2"/>
              </a:rPr>
              <a:t>Prepostion</a:t>
            </a:r>
            <a:r>
              <a:rPr lang="en-US" baseline="0">
                <a:sym typeface="Wingdings" panose="05000000000000000000" pitchFamily="2" charset="2"/>
              </a:rPr>
              <a:t>  at, there, on, but</a:t>
            </a:r>
          </a:p>
          <a:p>
            <a:endParaRPr lang="en-US" baseline="0">
              <a:sym typeface="Wingdings" panose="05000000000000000000" pitchFamily="2" charset="2"/>
            </a:endParaRPr>
          </a:p>
          <a:p>
            <a:r>
              <a:rPr lang="en-US" baseline="0">
                <a:sym typeface="Wingdings" panose="05000000000000000000" pitchFamily="2" charset="2"/>
              </a:rPr>
              <a:t>These words, with the part of speech tags, can be included in the vector matrix as the feature.</a:t>
            </a:r>
          </a:p>
          <a:p>
            <a:r>
              <a:rPr lang="en-US" baseline="0">
                <a:sym typeface="Wingdings" panose="05000000000000000000" pitchFamily="2" charset="2"/>
              </a:rPr>
              <a:t>There are some words which can take multiple part of speech, therefore extending the number of columns in the table.</a:t>
            </a:r>
          </a:p>
          <a:p>
            <a:endParaRPr lang="en-US"/>
          </a:p>
          <a:p>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20</a:t>
            </a:fld>
            <a:endParaRPr lang="en-US"/>
          </a:p>
        </p:txBody>
      </p:sp>
    </p:spTree>
    <p:extLst>
      <p:ext uri="{BB962C8B-B14F-4D97-AF65-F5344CB8AC3E}">
        <p14:creationId xmlns:p14="http://schemas.microsoft.com/office/powerpoint/2010/main" val="14854499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a:t>Hidden text box contained</a:t>
            </a:r>
            <a:r>
              <a:rPr lang="en-US" baseline="0"/>
              <a:t> in this slide</a:t>
            </a:r>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21</a:t>
            </a:fld>
            <a:endParaRPr lang="en-US"/>
          </a:p>
        </p:txBody>
      </p:sp>
    </p:spTree>
    <p:extLst>
      <p:ext uri="{BB962C8B-B14F-4D97-AF65-F5344CB8AC3E}">
        <p14:creationId xmlns:p14="http://schemas.microsoft.com/office/powerpoint/2010/main" val="14646868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a:t>Sometimes</a:t>
            </a:r>
            <a:r>
              <a:rPr lang="en-US" baseline="0"/>
              <a:t>, we want to find out how similar 2 pieces of text are. This can be calculated using the cosine similarity formula</a:t>
            </a:r>
          </a:p>
          <a:p>
            <a:endParaRPr lang="en-US" baseline="0"/>
          </a:p>
          <a:p>
            <a:r>
              <a:rPr lang="en-US" baseline="0"/>
              <a:t>If you have represented 2 documents a vectors.</a:t>
            </a:r>
          </a:p>
          <a:p>
            <a:endParaRPr lang="en-US" baseline="0"/>
          </a:p>
          <a:p>
            <a:r>
              <a:rPr lang="en-US" baseline="0"/>
              <a:t>Now we have a way to compare how 2 articles are similar. But similarity in this context is just a relative concept.</a:t>
            </a:r>
          </a:p>
          <a:p>
            <a:endParaRPr lang="en-US" baseline="0"/>
          </a:p>
          <a:p>
            <a:r>
              <a:rPr lang="en-US" baseline="0"/>
              <a:t>Therefore, similarity is more useful when it comes to comparing between more than 2 documents.</a:t>
            </a:r>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22</a:t>
            </a:fld>
            <a:endParaRPr lang="en-US"/>
          </a:p>
        </p:txBody>
      </p:sp>
    </p:spTree>
    <p:extLst>
      <p:ext uri="{BB962C8B-B14F-4D97-AF65-F5344CB8AC3E}">
        <p14:creationId xmlns:p14="http://schemas.microsoft.com/office/powerpoint/2010/main" val="1844821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pPr marL="9144" indent="0">
              <a:buNone/>
            </a:pPr>
            <a:r>
              <a:rPr lang="en-US" dirty="0"/>
              <a:t>http://supercomputingfrontiers.com/2017/</a:t>
            </a:r>
          </a:p>
        </p:txBody>
      </p:sp>
      <p:sp>
        <p:nvSpPr>
          <p:cNvPr id="4" name="Slide Number Placeholder 3"/>
          <p:cNvSpPr>
            <a:spLocks noGrp="1"/>
          </p:cNvSpPr>
          <p:nvPr>
            <p:ph type="sldNum" sz="quarter" idx="10"/>
          </p:nvPr>
        </p:nvSpPr>
        <p:spPr/>
        <p:txBody>
          <a:bodyPr/>
          <a:lstStyle/>
          <a:p>
            <a:fld id="{5BFEAE42-E3FE-4405-B7FC-4425D05B92A0}" type="slidenum">
              <a:rPr lang="en-US" smtClean="0"/>
              <a:t>2</a:t>
            </a:fld>
            <a:endParaRPr lang="en-US"/>
          </a:p>
        </p:txBody>
      </p:sp>
    </p:spTree>
    <p:extLst>
      <p:ext uri="{BB962C8B-B14F-4D97-AF65-F5344CB8AC3E}">
        <p14:creationId xmlns:p14="http://schemas.microsoft.com/office/powerpoint/2010/main" val="14056722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a:t>LSA </a:t>
            </a:r>
            <a:r>
              <a:rPr lang="en-US">
                <a:sym typeface="Wingdings" panose="05000000000000000000" pitchFamily="2" charset="2"/>
              </a:rPr>
              <a:t> SVD</a:t>
            </a:r>
          </a:p>
          <a:p>
            <a:r>
              <a:rPr lang="en-US">
                <a:sym typeface="Wingdings" panose="05000000000000000000" pitchFamily="2" charset="2"/>
              </a:rPr>
              <a:t>LDA  Probabilistic assignment of words to topic With</a:t>
            </a:r>
            <a:r>
              <a:rPr lang="en-US" baseline="0">
                <a:sym typeface="Wingdings" panose="05000000000000000000" pitchFamily="2" charset="2"/>
              </a:rPr>
              <a:t> Prior probability</a:t>
            </a:r>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23</a:t>
            </a:fld>
            <a:endParaRPr lang="en-US"/>
          </a:p>
        </p:txBody>
      </p:sp>
    </p:spTree>
    <p:extLst>
      <p:ext uri="{BB962C8B-B14F-4D97-AF65-F5344CB8AC3E}">
        <p14:creationId xmlns:p14="http://schemas.microsoft.com/office/powerpoint/2010/main" val="10549260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SG"/>
          </a:p>
        </p:txBody>
      </p:sp>
      <p:sp>
        <p:nvSpPr>
          <p:cNvPr id="4" name="Slide Number Placeholder 3"/>
          <p:cNvSpPr>
            <a:spLocks noGrp="1"/>
          </p:cNvSpPr>
          <p:nvPr>
            <p:ph type="sldNum" sz="quarter" idx="10"/>
          </p:nvPr>
        </p:nvSpPr>
        <p:spPr/>
        <p:txBody>
          <a:bodyPr/>
          <a:lstStyle/>
          <a:p>
            <a:fld id="{5BFEAE42-E3FE-4405-B7FC-4425D05B92A0}" type="slidenum">
              <a:rPr lang="en-SG" smtClean="0"/>
              <a:pPr/>
              <a:t>24</a:t>
            </a:fld>
            <a:endParaRPr lang="en-SG"/>
          </a:p>
        </p:txBody>
      </p:sp>
    </p:spTree>
    <p:extLst>
      <p:ext uri="{BB962C8B-B14F-4D97-AF65-F5344CB8AC3E}">
        <p14:creationId xmlns:p14="http://schemas.microsoft.com/office/powerpoint/2010/main" val="3256446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b="1" u="none" strike="noStrike">
                <a:effectLst/>
              </a:rPr>
              <a:t>With the ring </a:t>
            </a:r>
            <a:r>
              <a:rPr lang="en-US" b="1" u="none" strike="noStrike" err="1">
                <a:effectLst/>
              </a:rPr>
              <a:t>allreduce</a:t>
            </a:r>
            <a:r>
              <a:rPr lang="en-US" b="1" u="none" strike="noStrike">
                <a:effectLst/>
              </a:rPr>
              <a:t> algorithm</a:t>
            </a:r>
            <a:r>
              <a:rPr lang="en-US" u="none" strike="noStrike">
                <a:effectLst/>
              </a:rPr>
              <a:t>, less time is spent sending data and more is spent doing computations on that data locally on each GPU.</a:t>
            </a:r>
          </a:p>
          <a:p>
            <a:r>
              <a:rPr lang="en-US" u="none" strike="noStrike">
                <a:effectLst/>
              </a:rPr>
              <a:t>- This algorithm in from the HPC world.</a:t>
            </a:r>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25</a:t>
            </a:fld>
            <a:endParaRPr lang="en-US"/>
          </a:p>
        </p:txBody>
      </p:sp>
    </p:spTree>
    <p:extLst>
      <p:ext uri="{BB962C8B-B14F-4D97-AF65-F5344CB8AC3E}">
        <p14:creationId xmlns:p14="http://schemas.microsoft.com/office/powerpoint/2010/main" val="28366581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SG"/>
          </a:p>
        </p:txBody>
      </p:sp>
      <p:sp>
        <p:nvSpPr>
          <p:cNvPr id="4" name="Slide Number Placeholder 3"/>
          <p:cNvSpPr>
            <a:spLocks noGrp="1"/>
          </p:cNvSpPr>
          <p:nvPr>
            <p:ph type="sldNum" sz="quarter" idx="10"/>
          </p:nvPr>
        </p:nvSpPr>
        <p:spPr/>
        <p:txBody>
          <a:bodyPr/>
          <a:lstStyle/>
          <a:p>
            <a:fld id="{5BFEAE42-E3FE-4405-B7FC-4425D05B92A0}" type="slidenum">
              <a:rPr lang="en-SG" smtClean="0"/>
              <a:pPr/>
              <a:t>26</a:t>
            </a:fld>
            <a:endParaRPr lang="en-SG"/>
          </a:p>
        </p:txBody>
      </p:sp>
    </p:spTree>
    <p:extLst>
      <p:ext uri="{BB962C8B-B14F-4D97-AF65-F5344CB8AC3E}">
        <p14:creationId xmlns:p14="http://schemas.microsoft.com/office/powerpoint/2010/main" val="3964040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a:p>
        </p:txBody>
      </p:sp>
      <p:sp>
        <p:nvSpPr>
          <p:cNvPr id="4" name="Slide Number Placeholder 3"/>
          <p:cNvSpPr>
            <a:spLocks noGrp="1"/>
          </p:cNvSpPr>
          <p:nvPr>
            <p:ph type="sldNum" sz="quarter" idx="10"/>
          </p:nvPr>
        </p:nvSpPr>
        <p:spPr/>
        <p:txBody>
          <a:bodyPr/>
          <a:lstStyle/>
          <a:p>
            <a:fld id="{5BFEAE42-E3FE-4405-B7FC-4425D05B92A0}" type="slidenum">
              <a:rPr lang="en-SG" smtClean="0"/>
              <a:pPr/>
              <a:t>3</a:t>
            </a:fld>
            <a:endParaRPr lang="en-SG"/>
          </a:p>
        </p:txBody>
      </p:sp>
    </p:spTree>
    <p:extLst>
      <p:ext uri="{BB962C8B-B14F-4D97-AF65-F5344CB8AC3E}">
        <p14:creationId xmlns:p14="http://schemas.microsoft.com/office/powerpoint/2010/main" val="3824624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SG"/>
          </a:p>
        </p:txBody>
      </p:sp>
      <p:sp>
        <p:nvSpPr>
          <p:cNvPr id="4" name="Slide Number Placeholder 3"/>
          <p:cNvSpPr>
            <a:spLocks noGrp="1"/>
          </p:cNvSpPr>
          <p:nvPr>
            <p:ph type="sldNum" sz="quarter" idx="10"/>
          </p:nvPr>
        </p:nvSpPr>
        <p:spPr/>
        <p:txBody>
          <a:bodyPr/>
          <a:lstStyle/>
          <a:p>
            <a:fld id="{5BFEAE42-E3FE-4405-B7FC-4425D05B92A0}" type="slidenum">
              <a:rPr lang="en-SG" smtClean="0"/>
              <a:pPr/>
              <a:t>4</a:t>
            </a:fld>
            <a:endParaRPr lang="en-SG"/>
          </a:p>
        </p:txBody>
      </p:sp>
    </p:spTree>
    <p:extLst>
      <p:ext uri="{BB962C8B-B14F-4D97-AF65-F5344CB8AC3E}">
        <p14:creationId xmlns:p14="http://schemas.microsoft.com/office/powerpoint/2010/main" val="1485616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a:t>What is text analytics?</a:t>
            </a:r>
            <a:r>
              <a:rPr lang="en-US" baseline="0"/>
              <a:t> According to Gartner …. Read the slides ….</a:t>
            </a:r>
          </a:p>
          <a:p>
            <a:r>
              <a:rPr lang="en-US" baseline="0"/>
              <a:t>If you search the net, you will get similar generic definition of what text analytics is.</a:t>
            </a:r>
          </a:p>
          <a:p>
            <a:endParaRPr lang="en-US" baseline="0"/>
          </a:p>
          <a:p>
            <a:r>
              <a:rPr lang="en-US" baseline="0"/>
              <a:t>But why text analytics? Because 80% of the data are unstructured data like text.</a:t>
            </a:r>
          </a:p>
          <a:p>
            <a:r>
              <a:rPr lang="en-US" baseline="0"/>
              <a:t>- we are leaving value on the table if text are not analyzed.</a:t>
            </a:r>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5</a:t>
            </a:fld>
            <a:endParaRPr lang="en-US"/>
          </a:p>
        </p:txBody>
      </p:sp>
    </p:spTree>
    <p:extLst>
      <p:ext uri="{BB962C8B-B14F-4D97-AF65-F5344CB8AC3E}">
        <p14:creationId xmlns:p14="http://schemas.microsoft.com/office/powerpoint/2010/main" val="1049349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a:p>
        </p:txBody>
      </p:sp>
      <p:sp>
        <p:nvSpPr>
          <p:cNvPr id="4" name="Slide Number Placeholder 3"/>
          <p:cNvSpPr>
            <a:spLocks noGrp="1"/>
          </p:cNvSpPr>
          <p:nvPr>
            <p:ph type="sldNum" sz="quarter" idx="10"/>
          </p:nvPr>
        </p:nvSpPr>
        <p:spPr/>
        <p:txBody>
          <a:bodyPr/>
          <a:lstStyle/>
          <a:p>
            <a:fld id="{5BFEAE42-E3FE-4405-B7FC-4425D05B92A0}" type="slidenum">
              <a:rPr lang="en-SG" smtClean="0"/>
              <a:pPr/>
              <a:t>6</a:t>
            </a:fld>
            <a:endParaRPr lang="en-SG"/>
          </a:p>
        </p:txBody>
      </p:sp>
    </p:spTree>
    <p:extLst>
      <p:ext uri="{BB962C8B-B14F-4D97-AF65-F5344CB8AC3E}">
        <p14:creationId xmlns:p14="http://schemas.microsoft.com/office/powerpoint/2010/main" val="34063116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a:t>Voice of customers</a:t>
            </a:r>
          </a:p>
          <a:p>
            <a:r>
              <a:rPr lang="en-US"/>
              <a:t>-</a:t>
            </a:r>
            <a:r>
              <a:rPr lang="en-US" baseline="0"/>
              <a:t> </a:t>
            </a:r>
            <a:r>
              <a:rPr lang="en-US"/>
              <a:t>What</a:t>
            </a:r>
            <a:r>
              <a:rPr lang="en-US" baseline="0"/>
              <a:t> product features do they like. And what do they not like.</a:t>
            </a:r>
          </a:p>
          <a:p>
            <a:endParaRPr lang="en-US" baseline="0"/>
          </a:p>
          <a:p>
            <a:r>
              <a:rPr lang="en-US"/>
              <a:t>Lenovo</a:t>
            </a:r>
          </a:p>
          <a:p>
            <a:r>
              <a:rPr lang="en-US"/>
              <a:t>- from product surveys, purchase experience surveys and technical support chats, as well as scraping text from online product forums and social media. </a:t>
            </a:r>
          </a:p>
          <a:p>
            <a:r>
              <a:rPr lang="en-US"/>
              <a:t>- The goal is to track the complete customer experience from purchase through use. </a:t>
            </a:r>
          </a:p>
          <a:p>
            <a:endParaRPr lang="en-US"/>
          </a:p>
          <a:p>
            <a:r>
              <a:rPr lang="en-US"/>
              <a:t>Targeted Marketing</a:t>
            </a:r>
          </a:p>
          <a:p>
            <a:r>
              <a:rPr lang="en-US"/>
              <a:t>- Imagine if a</a:t>
            </a:r>
            <a:r>
              <a:rPr lang="en-US" baseline="0"/>
              <a:t> restaurant chain is able to know this information from social media, they are able to specifically target that person with special meals + entertainment packages, thereby increasing the chance of conversion.</a:t>
            </a:r>
            <a:endParaRPr lang="en-US"/>
          </a:p>
          <a:p>
            <a:endParaRPr lang="en-US"/>
          </a:p>
          <a:p>
            <a:r>
              <a:rPr lang="en-US"/>
              <a:t>Fraud detection in the insurance industry</a:t>
            </a:r>
          </a:p>
          <a:p>
            <a:endParaRPr lang="en-US"/>
          </a:p>
          <a:p>
            <a:pPr marL="9144" indent="0">
              <a:buNone/>
            </a:pPr>
            <a:r>
              <a:rPr lang="en-US"/>
              <a:t>There</a:t>
            </a:r>
            <a:r>
              <a:rPr lang="en-US" baseline="0"/>
              <a:t> are other examples which are not as dramatic, but you have experienced on a daily basis.</a:t>
            </a:r>
          </a:p>
          <a:p>
            <a:pPr marL="9144" indent="0">
              <a:buNone/>
            </a:pPr>
            <a:r>
              <a:rPr lang="en-US" baseline="0"/>
              <a:t>The next word prediction when you are composing a message, outlook alerting you that you may have forgotten to include an attachment in your email when you email has the word “attached” in it.</a:t>
            </a:r>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7</a:t>
            </a:fld>
            <a:endParaRPr lang="en-US"/>
          </a:p>
        </p:txBody>
      </p:sp>
    </p:spTree>
    <p:extLst>
      <p:ext uri="{BB962C8B-B14F-4D97-AF65-F5344CB8AC3E}">
        <p14:creationId xmlns:p14="http://schemas.microsoft.com/office/powerpoint/2010/main" val="1550893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a:t>Targeted</a:t>
            </a:r>
            <a:r>
              <a:rPr lang="en-US" baseline="0"/>
              <a:t> Marketing</a:t>
            </a:r>
            <a:endParaRPr lang="en-US"/>
          </a:p>
          <a:p>
            <a:r>
              <a:rPr lang="en-US"/>
              <a:t>- http://www.askmen.com/news/entertainment/seo-father-s-day-social-media-trends.html</a:t>
            </a:r>
          </a:p>
          <a:p>
            <a:r>
              <a:rPr lang="en-US"/>
              <a:t>- Analysis performed by text analytics company </a:t>
            </a:r>
            <a:r>
              <a:rPr lang="en-US" err="1"/>
              <a:t>Luminoso</a:t>
            </a:r>
            <a:r>
              <a:rPr lang="en-US"/>
              <a:t>.</a:t>
            </a:r>
          </a:p>
          <a:p>
            <a:endParaRPr lang="en-US"/>
          </a:p>
          <a:p>
            <a:r>
              <a:rPr lang="en-US"/>
              <a:t>*Voice of customers (Lenovo)</a:t>
            </a:r>
          </a:p>
          <a:p>
            <a:r>
              <a:rPr lang="en-US"/>
              <a:t>-</a:t>
            </a:r>
            <a:r>
              <a:rPr lang="en-US" baseline="0"/>
              <a:t> http://searchbusinessanalytics.techtarget.com/feature/Text-analysis-software-helps-Lenovo-zero-in-on-the-customer</a:t>
            </a:r>
            <a:endParaRPr lang="en-US"/>
          </a:p>
          <a:p>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8</a:t>
            </a:fld>
            <a:endParaRPr lang="en-US"/>
          </a:p>
        </p:txBody>
      </p:sp>
    </p:spTree>
    <p:extLst>
      <p:ext uri="{BB962C8B-B14F-4D97-AF65-F5344CB8AC3E}">
        <p14:creationId xmlns:p14="http://schemas.microsoft.com/office/powerpoint/2010/main" val="634948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pPr lvl="0"/>
            <a:r>
              <a:rPr lang="en-SG" baseline="0"/>
              <a:t>Imagine you can have chat bots who understand your query, and gives you a coherent answer or can even counsel you when you are feeling down.</a:t>
            </a:r>
          </a:p>
          <a:p>
            <a:pPr lvl="0"/>
            <a:r>
              <a:rPr lang="en-SG" baseline="0"/>
              <a:t>You can also have A computer that gives a quick report of an Earthquake that happened in the wee hours.</a:t>
            </a:r>
          </a:p>
          <a:p>
            <a:pPr lvl="0"/>
            <a:r>
              <a:rPr lang="en-SG" baseline="0"/>
              <a:t>An Automatic Image captioning technology where a computer is capable of describing the surrounding to the blind.</a:t>
            </a:r>
          </a:p>
          <a:p>
            <a:pPr lvl="0"/>
            <a:endParaRPr lang="en-SG" baseline="0"/>
          </a:p>
          <a:p>
            <a:pPr lvl="0"/>
            <a:r>
              <a:rPr lang="en-SG" baseline="0"/>
              <a:t>With these wonderful use cases, What’s the catch. For those who raised your hands, you will know that deep learning can be computationally very expensive, especially when the structure of network is very deep.</a:t>
            </a:r>
          </a:p>
          <a:p>
            <a:pPr lvl="0"/>
            <a:endParaRPr lang="en-SG" baseline="0"/>
          </a:p>
          <a:p>
            <a:pPr marL="9144" lvl="0" indent="0">
              <a:buNone/>
            </a:pPr>
            <a:r>
              <a:rPr lang="en-SG" baseline="0"/>
              <a:t>Text analytics itself can be very expensive. In the next few slides, I will showcase some operations commonly performed in text analytics, and highlight where computation are expensive.</a:t>
            </a:r>
          </a:p>
          <a:p>
            <a:pPr marL="9144" lvl="0" indent="0">
              <a:buNone/>
            </a:pPr>
            <a:endParaRPr lang="en-SG" baseline="0"/>
          </a:p>
          <a:p>
            <a:pPr lvl="0"/>
            <a:r>
              <a:rPr lang="en-SG" baseline="0" err="1"/>
              <a:t>Src</a:t>
            </a:r>
            <a:r>
              <a:rPr lang="en-SG" baseline="0"/>
              <a:t>: https://medium.com/deep-writing/harry-potter-written-by-artificial-intelligence-8a9431803da6#.8mydijk4y</a:t>
            </a:r>
          </a:p>
          <a:p>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9</a:t>
            </a:fld>
            <a:endParaRPr lang="en-US"/>
          </a:p>
        </p:txBody>
      </p:sp>
    </p:spTree>
    <p:extLst>
      <p:ext uri="{BB962C8B-B14F-4D97-AF65-F5344CB8AC3E}">
        <p14:creationId xmlns:p14="http://schemas.microsoft.com/office/powerpoint/2010/main" val="34978090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with Pictur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610393" y="2209800"/>
            <a:ext cx="8229600" cy="1905000"/>
          </a:xfrm>
        </p:spPr>
        <p:txBody>
          <a:bodyPr anchor="b"/>
          <a:lstStyle>
            <a:lvl1pPr>
              <a:lnSpc>
                <a:spcPct val="80000"/>
              </a:lnSpc>
              <a:defRPr sz="6600"/>
            </a:lvl1pPr>
          </a:lstStyle>
          <a:p>
            <a:r>
              <a:rPr lang="en-US"/>
              <a:t>Click to edit Master title style</a:t>
            </a:r>
            <a:endParaRPr/>
          </a:p>
        </p:txBody>
      </p:sp>
      <p:sp>
        <p:nvSpPr>
          <p:cNvPr id="3" name="Subtitle 2"/>
          <p:cNvSpPr>
            <a:spLocks noGrp="1"/>
          </p:cNvSpPr>
          <p:nvPr>
            <p:ph type="subTitle" idx="1"/>
          </p:nvPr>
        </p:nvSpPr>
        <p:spPr>
          <a:xfrm>
            <a:off x="608013" y="4267200"/>
            <a:ext cx="8229600" cy="914400"/>
          </a:xfrm>
        </p:spPr>
        <p:txBody>
          <a:bodyPr>
            <a:noAutofit/>
          </a:bodyPr>
          <a:lstStyle>
            <a:lvl1pPr marL="0" indent="0" algn="l">
              <a:spcBef>
                <a:spcPts val="0"/>
              </a:spcBef>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2" name="Text Placeholder 7"/>
          <p:cNvSpPr>
            <a:spLocks noGrp="1"/>
          </p:cNvSpPr>
          <p:nvPr>
            <p:ph type="body" sz="quarter" idx="13" hasCustomPrompt="1"/>
          </p:nvPr>
        </p:nvSpPr>
        <p:spPr>
          <a:xfrm>
            <a:off x="606423" y="5821835"/>
            <a:ext cx="5489578" cy="339214"/>
          </a:xfrm>
        </p:spPr>
        <p:txBody>
          <a:bodyPr>
            <a:noAutofit/>
          </a:bodyPr>
          <a:lstStyle>
            <a:lvl1pPr marL="0" indent="0">
              <a:spcBef>
                <a:spcPts val="0"/>
              </a:spcBef>
              <a:buNone/>
              <a:defRPr sz="2000" baseline="0">
                <a:solidFill>
                  <a:schemeClr val="accent4"/>
                </a:solidFill>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date</a:t>
            </a:r>
          </a:p>
        </p:txBody>
      </p:sp>
      <p:grpSp>
        <p:nvGrpSpPr>
          <p:cNvPr id="7" name="Group 6"/>
          <p:cNvGrpSpPr/>
          <p:nvPr/>
        </p:nvGrpSpPr>
        <p:grpSpPr>
          <a:xfrm>
            <a:off x="606423" y="456997"/>
            <a:ext cx="3027151" cy="1219403"/>
            <a:chOff x="3578225" y="1146175"/>
            <a:chExt cx="5038725" cy="2111375"/>
          </a:xfrm>
        </p:grpSpPr>
        <p:sp>
          <p:nvSpPr>
            <p:cNvPr id="8"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sp>
          <p:nvSpPr>
            <p:cNvPr id="9"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grpSp>
    </p:spTree>
    <p:extLst>
      <p:ext uri="{BB962C8B-B14F-4D97-AF65-F5344CB8AC3E}">
        <p14:creationId xmlns:p14="http://schemas.microsoft.com/office/powerpoint/2010/main" val="609865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Quo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3213" y="381000"/>
            <a:ext cx="9456737" cy="2286000"/>
          </a:xfrm>
        </p:spPr>
        <p:txBody>
          <a:bodyPr>
            <a:noAutofit/>
          </a:bodyPr>
          <a:lstStyle>
            <a:lvl1pPr marL="384048" indent="-384048">
              <a:lnSpc>
                <a:spcPct val="80000"/>
              </a:lnSpc>
              <a:defRPr sz="6000"/>
            </a:lvl1pPr>
          </a:lstStyle>
          <a:p>
            <a:r>
              <a:rPr lang="en-US"/>
              <a:t>“Click to add quote here. Type quotation marks before and after text.”</a:t>
            </a:r>
            <a:endParaRPr/>
          </a:p>
        </p:txBody>
      </p:sp>
      <p:sp>
        <p:nvSpPr>
          <p:cNvPr id="6" name="Text Placeholder 9"/>
          <p:cNvSpPr>
            <a:spLocks noGrp="1"/>
          </p:cNvSpPr>
          <p:nvPr>
            <p:ph type="body" sz="quarter" idx="14" hasCustomPrompt="1"/>
          </p:nvPr>
        </p:nvSpPr>
        <p:spPr>
          <a:xfrm>
            <a:off x="728052" y="2819400"/>
            <a:ext cx="9031897" cy="1371600"/>
          </a:xfrm>
        </p:spPr>
        <p:txBody>
          <a:bodyPr>
            <a:noAutofit/>
          </a:bodyPr>
          <a:lstStyle>
            <a:lvl1pPr marL="0" indent="0">
              <a:spcBef>
                <a:spcPts val="0"/>
              </a:spcBef>
              <a:buFontTx/>
              <a:buNone/>
              <a:defRPr sz="2000" baseline="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t>Click </a:t>
            </a:r>
            <a:r>
              <a:rPr lang="en-US"/>
              <a:t>to add quoted person’s name, title, company</a:t>
            </a:r>
            <a:endParaRPr/>
          </a:p>
        </p:txBody>
      </p:sp>
      <p:grpSp>
        <p:nvGrpSpPr>
          <p:cNvPr id="7" name="Group 6"/>
          <p:cNvGrpSpPr/>
          <p:nvPr/>
        </p:nvGrpSpPr>
        <p:grpSpPr>
          <a:xfrm>
            <a:off x="610272" y="6248401"/>
            <a:ext cx="969471" cy="390524"/>
            <a:chOff x="3578225" y="1146175"/>
            <a:chExt cx="5038725" cy="2111375"/>
          </a:xfrm>
        </p:grpSpPr>
        <p:sp>
          <p:nvSpPr>
            <p:cNvPr id="8"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9"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
        <p:nvSpPr>
          <p:cNvPr id="3" name="Date Placeholder 2"/>
          <p:cNvSpPr>
            <a:spLocks noGrp="1"/>
          </p:cNvSpPr>
          <p:nvPr>
            <p:ph type="dt" sz="half" idx="10"/>
          </p:nvPr>
        </p:nvSpPr>
        <p:spPr/>
        <p:txBody>
          <a:bodyPr/>
          <a:lstStyle/>
          <a:p>
            <a:fld id="{EFA54ACD-BEB7-4258-A5F3-653792456C00}" type="datetime4">
              <a:rPr lang="en-US" smtClean="0"/>
              <a:t>March 8, 2017</a:t>
            </a:fld>
            <a:endParaRPr/>
          </a:p>
        </p:txBody>
      </p:sp>
      <p:sp>
        <p:nvSpPr>
          <p:cNvPr id="4" name="Footer Placeholder 3"/>
          <p:cNvSpPr>
            <a:spLocks noGrp="1"/>
          </p:cNvSpPr>
          <p:nvPr>
            <p:ph type="ftr" sz="quarter" idx="11"/>
          </p:nvPr>
        </p:nvSpPr>
        <p:spPr/>
        <p:txBody>
          <a:bodyPr/>
          <a:lstStyle/>
          <a:p>
            <a:r>
              <a:rPr lang="en-US"/>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pPr/>
              <a:t>‹#›</a:t>
            </a:fld>
            <a:endParaRPr/>
          </a:p>
        </p:txBody>
      </p:sp>
    </p:spTree>
    <p:extLst>
      <p:ext uri="{BB962C8B-B14F-4D97-AF65-F5344CB8AC3E}">
        <p14:creationId xmlns:p14="http://schemas.microsoft.com/office/powerpoint/2010/main" val="432345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late Quote">
    <p:bg>
      <p:bgPr>
        <a:solidFill>
          <a:srgbClr val="42556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3213" y="381000"/>
            <a:ext cx="9456737" cy="2286000"/>
          </a:xfrm>
        </p:spPr>
        <p:txBody>
          <a:bodyPr>
            <a:noAutofit/>
          </a:bodyPr>
          <a:lstStyle>
            <a:lvl1pPr marL="384048" indent="-384048">
              <a:lnSpc>
                <a:spcPct val="80000"/>
              </a:lnSpc>
              <a:defRPr sz="6000"/>
            </a:lvl1pPr>
          </a:lstStyle>
          <a:p>
            <a:r>
              <a:rPr lang="en-US"/>
              <a:t>“Click to add quote here. Type quotation marks before and after text.”</a:t>
            </a:r>
            <a:endParaRPr/>
          </a:p>
        </p:txBody>
      </p:sp>
      <p:sp>
        <p:nvSpPr>
          <p:cNvPr id="6" name="Text Placeholder 9"/>
          <p:cNvSpPr>
            <a:spLocks noGrp="1"/>
          </p:cNvSpPr>
          <p:nvPr>
            <p:ph type="body" sz="quarter" idx="14" hasCustomPrompt="1"/>
          </p:nvPr>
        </p:nvSpPr>
        <p:spPr>
          <a:xfrm>
            <a:off x="728052" y="2819400"/>
            <a:ext cx="9031897" cy="1371600"/>
          </a:xfrm>
        </p:spPr>
        <p:txBody>
          <a:bodyPr>
            <a:noAutofit/>
          </a:bodyPr>
          <a:lstStyle>
            <a:lvl1pPr marL="0" indent="0">
              <a:spcBef>
                <a:spcPts val="0"/>
              </a:spcBef>
              <a:buFontTx/>
              <a:buNone/>
              <a:defRPr sz="20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add quoted person’s name, title, company</a:t>
            </a:r>
          </a:p>
        </p:txBody>
      </p:sp>
      <p:grpSp>
        <p:nvGrpSpPr>
          <p:cNvPr id="7" name="Group 6"/>
          <p:cNvGrpSpPr/>
          <p:nvPr/>
        </p:nvGrpSpPr>
        <p:grpSpPr>
          <a:xfrm>
            <a:off x="608014" y="6248401"/>
            <a:ext cx="969471" cy="390524"/>
            <a:chOff x="3578225" y="1146175"/>
            <a:chExt cx="5038725" cy="2111375"/>
          </a:xfrm>
          <a:solidFill>
            <a:schemeClr val="tx1"/>
          </a:solidFill>
        </p:grpSpPr>
        <p:sp>
          <p:nvSpPr>
            <p:cNvPr id="8"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9"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
        <p:nvSpPr>
          <p:cNvPr id="3" name="Date Placeholder 2"/>
          <p:cNvSpPr>
            <a:spLocks noGrp="1"/>
          </p:cNvSpPr>
          <p:nvPr>
            <p:ph type="dt" sz="half" idx="10"/>
          </p:nvPr>
        </p:nvSpPr>
        <p:spPr/>
        <p:txBody>
          <a:bodyPr/>
          <a:lstStyle/>
          <a:p>
            <a:fld id="{2399C1EB-F401-4F7B-BD9C-AAA165C9F3D7}" type="datetime4">
              <a:rPr lang="en-US" smtClean="0"/>
              <a:t>March 8, 2017</a:t>
            </a:fld>
            <a:endParaRPr/>
          </a:p>
        </p:txBody>
      </p:sp>
      <p:sp>
        <p:nvSpPr>
          <p:cNvPr id="4" name="Footer Placeholder 3"/>
          <p:cNvSpPr>
            <a:spLocks noGrp="1"/>
          </p:cNvSpPr>
          <p:nvPr>
            <p:ph type="ftr" sz="quarter" idx="11"/>
          </p:nvPr>
        </p:nvSpPr>
        <p:spPr/>
        <p:txBody>
          <a:bodyPr/>
          <a:lstStyle/>
          <a:p>
            <a:r>
              <a:rPr lang="en-US"/>
              <a:t>Private | Confidential | Internal Use Only </a:t>
            </a:r>
            <a:endParaRPr/>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B016F8AB-BCEA-4347-8BA6-BE776009BC89}" type="slidenum">
              <a:rPr/>
              <a:pPr/>
              <a:t>‹#›</a:t>
            </a:fld>
            <a:endParaRPr/>
          </a:p>
        </p:txBody>
      </p:sp>
    </p:spTree>
    <p:extLst>
      <p:ext uri="{BB962C8B-B14F-4D97-AF65-F5344CB8AC3E}">
        <p14:creationId xmlns:p14="http://schemas.microsoft.com/office/powerpoint/2010/main" val="33643037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Date Placeholder 1"/>
          <p:cNvSpPr>
            <a:spLocks noGrp="1"/>
          </p:cNvSpPr>
          <p:nvPr>
            <p:ph type="dt" sz="half" idx="10"/>
          </p:nvPr>
        </p:nvSpPr>
        <p:spPr/>
        <p:txBody>
          <a:bodyPr/>
          <a:lstStyle/>
          <a:p>
            <a:fld id="{ECF1CC87-9C4B-4D13-B529-5EAF641302E2}" type="datetime4">
              <a:rPr lang="en-US" smtClean="0"/>
              <a:t>March 8, 2017</a:t>
            </a:fld>
            <a:endParaRPr/>
          </a:p>
        </p:txBody>
      </p:sp>
      <p:sp>
        <p:nvSpPr>
          <p:cNvPr id="8" name="Footer Placeholder 7"/>
          <p:cNvSpPr>
            <a:spLocks noGrp="1"/>
          </p:cNvSpPr>
          <p:nvPr>
            <p:ph type="ftr" sz="quarter" idx="11"/>
          </p:nvPr>
        </p:nvSpPr>
        <p:spPr/>
        <p:txBody>
          <a:bodyPr/>
          <a:lstStyle/>
          <a:p>
            <a:r>
              <a:rPr lang="en-US"/>
              <a:t>Private | Confidential | Internal Use Only </a:t>
            </a:r>
            <a:endParaRPr/>
          </a:p>
        </p:txBody>
      </p:sp>
      <p:sp>
        <p:nvSpPr>
          <p:cNvPr id="9" name="Slide Number Placeholder 8"/>
          <p:cNvSpPr>
            <a:spLocks noGrp="1"/>
          </p:cNvSpPr>
          <p:nvPr>
            <p:ph type="sldNum" sz="quarter" idx="12"/>
          </p:nvPr>
        </p:nvSpPr>
        <p:spPr/>
        <p:txBody>
          <a:bodyPr/>
          <a:lstStyle/>
          <a:p>
            <a:fld id="{B016F8AB-BCEA-4347-8BA6-BE776009BC89}" type="slidenum">
              <a:rPr/>
              <a:pPr/>
              <a:t>‹#›</a:t>
            </a:fld>
            <a:endParaRPr/>
          </a:p>
        </p:txBody>
      </p:sp>
    </p:spTree>
    <p:extLst>
      <p:ext uri="{BB962C8B-B14F-4D97-AF65-F5344CB8AC3E}">
        <p14:creationId xmlns:p14="http://schemas.microsoft.com/office/powerpoint/2010/main" val="2755291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1" y="521208"/>
            <a:ext cx="10969943" cy="411480"/>
          </a:xfrm>
        </p:spPr>
        <p:txBody>
          <a:bodyPr wrap="square">
            <a:noAutofit/>
          </a:bodyPr>
          <a:lstStyle>
            <a:lvl1pPr>
              <a:defRPr baseline="0"/>
            </a:lvl1pPr>
          </a:lstStyle>
          <a:p>
            <a:r>
              <a:t>Click to add one-line title</a:t>
            </a:r>
          </a:p>
        </p:txBody>
      </p:sp>
      <p:sp>
        <p:nvSpPr>
          <p:cNvPr id="8"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one-line subtitle</a:t>
            </a:r>
          </a:p>
        </p:txBody>
      </p:sp>
      <p:sp>
        <p:nvSpPr>
          <p:cNvPr id="3" name="Content Placeholder 2"/>
          <p:cNvSpPr>
            <a:spLocks noGrp="1"/>
          </p:cNvSpPr>
          <p:nvPr>
            <p:ph idx="1"/>
          </p:nvPr>
        </p:nvSpPr>
        <p:spPr>
          <a:xfrm>
            <a:off x="609600" y="1524000"/>
            <a:ext cx="10969784" cy="45719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AEFA413A-E630-4377-B30C-3545E98CC867}" type="datetime4">
              <a:rPr lang="en-US" smtClean="0"/>
              <a:t>March 8, 2017</a:t>
            </a:fld>
            <a:endParaRPr/>
          </a:p>
        </p:txBody>
      </p:sp>
      <p:sp>
        <p:nvSpPr>
          <p:cNvPr id="5" name="Footer Placeholder 4"/>
          <p:cNvSpPr>
            <a:spLocks noGrp="1"/>
          </p:cNvSpPr>
          <p:nvPr>
            <p:ph type="ftr" sz="quarter" idx="11"/>
          </p:nvPr>
        </p:nvSpPr>
        <p:spPr/>
        <p:txBody>
          <a:bodyPr/>
          <a:lstStyle/>
          <a:p>
            <a:r>
              <a:rPr lang="en-US"/>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43061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ubtitle, Heading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1" y="521208"/>
            <a:ext cx="10969943" cy="411480"/>
          </a:xfrm>
        </p:spPr>
        <p:txBody>
          <a:bodyPr wrap="square">
            <a:noAutofit/>
          </a:bodyPr>
          <a:lstStyle>
            <a:lvl1pPr>
              <a:defRPr baseline="0"/>
            </a:lvl1pPr>
          </a:lstStyle>
          <a:p>
            <a:r>
              <a:t>Click to add one-line title</a:t>
            </a:r>
          </a:p>
        </p:txBody>
      </p:sp>
      <p:sp>
        <p:nvSpPr>
          <p:cNvPr id="8"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one-line subtitle</a:t>
            </a:r>
          </a:p>
        </p:txBody>
      </p:sp>
      <p:sp>
        <p:nvSpPr>
          <p:cNvPr id="9" name="Text Placeholder 7"/>
          <p:cNvSpPr>
            <a:spLocks noGrp="1"/>
          </p:cNvSpPr>
          <p:nvPr>
            <p:ph type="body" sz="quarter" idx="14" hasCustomPrompt="1"/>
          </p:nvPr>
        </p:nvSpPr>
        <p:spPr>
          <a:xfrm>
            <a:off x="609600" y="1524000"/>
            <a:ext cx="10969943" cy="381000"/>
          </a:xfrm>
        </p:spPr>
        <p:txBody>
          <a:bodyPr>
            <a:noAutofit/>
          </a:bodyPr>
          <a:lstStyle>
            <a:lvl1pPr marL="0" indent="0">
              <a:spcBef>
                <a:spcPts val="0"/>
              </a:spcBef>
              <a:buNone/>
              <a:defRPr sz="2400" b="1"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one-line heading</a:t>
            </a:r>
          </a:p>
        </p:txBody>
      </p:sp>
      <p:sp>
        <p:nvSpPr>
          <p:cNvPr id="3" name="Content Placeholder 2"/>
          <p:cNvSpPr>
            <a:spLocks noGrp="1"/>
          </p:cNvSpPr>
          <p:nvPr>
            <p:ph idx="1"/>
          </p:nvPr>
        </p:nvSpPr>
        <p:spPr>
          <a:xfrm>
            <a:off x="609600" y="1978152"/>
            <a:ext cx="10969784" cy="41178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D33DC54-2A66-493A-80B5-8303FBA5D0AD}" type="datetime4">
              <a:rPr lang="en-US" smtClean="0"/>
              <a:t>March 8, 2017</a:t>
            </a:fld>
            <a:endParaRPr/>
          </a:p>
        </p:txBody>
      </p:sp>
      <p:sp>
        <p:nvSpPr>
          <p:cNvPr id="5" name="Footer Placeholder 4"/>
          <p:cNvSpPr>
            <a:spLocks noGrp="1"/>
          </p:cNvSpPr>
          <p:nvPr>
            <p:ph type="ftr" sz="quarter" idx="11"/>
          </p:nvPr>
        </p:nvSpPr>
        <p:spPr/>
        <p:txBody>
          <a:bodyPr/>
          <a:lstStyle/>
          <a:p>
            <a:r>
              <a:rPr lang="en-US"/>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570680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6B45FFC-9EEF-4E69-85F5-C8F54747804D}" type="datetime4">
              <a:rPr lang="en-US" smtClean="0"/>
              <a:t>March 8, 2017</a:t>
            </a:fld>
            <a:endParaRPr/>
          </a:p>
        </p:txBody>
      </p:sp>
      <p:sp>
        <p:nvSpPr>
          <p:cNvPr id="4" name="Footer Placeholder 3"/>
          <p:cNvSpPr>
            <a:spLocks noGrp="1"/>
          </p:cNvSpPr>
          <p:nvPr>
            <p:ph type="ftr" sz="quarter" idx="11"/>
          </p:nvPr>
        </p:nvSpPr>
        <p:spPr/>
        <p:txBody>
          <a:bodyPr/>
          <a:lstStyle/>
          <a:p>
            <a:r>
              <a:rPr lang="en-US"/>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649791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609441" y="521208"/>
            <a:ext cx="10969943" cy="411480"/>
          </a:xfrm>
        </p:spPr>
        <p:txBody>
          <a:bodyPr/>
          <a:lstStyle>
            <a:lvl1pPr>
              <a:defRPr/>
            </a:lvl1pPr>
          </a:lstStyle>
          <a:p>
            <a:r>
              <a:t>Click to add one-line title</a:t>
            </a:r>
          </a:p>
        </p:txBody>
      </p:sp>
      <p:sp>
        <p:nvSpPr>
          <p:cNvPr id="7"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one-line subtitle</a:t>
            </a:r>
          </a:p>
        </p:txBody>
      </p:sp>
      <p:sp>
        <p:nvSpPr>
          <p:cNvPr id="3" name="Date Placeholder 2"/>
          <p:cNvSpPr>
            <a:spLocks noGrp="1"/>
          </p:cNvSpPr>
          <p:nvPr>
            <p:ph type="dt" sz="half" idx="10"/>
          </p:nvPr>
        </p:nvSpPr>
        <p:spPr/>
        <p:txBody>
          <a:bodyPr/>
          <a:lstStyle/>
          <a:p>
            <a:fld id="{684E3265-88A3-4C30-AE11-BFDF645909E9}" type="datetime4">
              <a:rPr lang="en-US" smtClean="0"/>
              <a:t>March 8, 2017</a:t>
            </a:fld>
            <a:endParaRPr/>
          </a:p>
        </p:txBody>
      </p:sp>
      <p:sp>
        <p:nvSpPr>
          <p:cNvPr id="4" name="Footer Placeholder 3"/>
          <p:cNvSpPr>
            <a:spLocks noGrp="1"/>
          </p:cNvSpPr>
          <p:nvPr>
            <p:ph type="ftr" sz="quarter" idx="11"/>
          </p:nvPr>
        </p:nvSpPr>
        <p:spPr/>
        <p:txBody>
          <a:bodyPr/>
          <a:lstStyle/>
          <a:p>
            <a:r>
              <a:rPr lang="en-US"/>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3129388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F763D2-AF56-4C60-80C7-7D8FC051005C}" type="datetime4">
              <a:rPr lang="en-US" smtClean="0"/>
              <a:t>March 8, 2017</a:t>
            </a:fld>
            <a:endParaRPr/>
          </a:p>
        </p:txBody>
      </p:sp>
      <p:sp>
        <p:nvSpPr>
          <p:cNvPr id="3" name="Footer Placeholder 2"/>
          <p:cNvSpPr>
            <a:spLocks noGrp="1"/>
          </p:cNvSpPr>
          <p:nvPr>
            <p:ph type="ftr" sz="quarter" idx="11"/>
          </p:nvPr>
        </p:nvSpPr>
        <p:spPr/>
        <p:txBody>
          <a:bodyPr/>
          <a:lstStyle/>
          <a:p>
            <a:r>
              <a:rPr lang="en-US"/>
              <a:t>Private | Confidential | Internal Use Only </a:t>
            </a:r>
            <a:endParaRPr/>
          </a:p>
        </p:txBody>
      </p:sp>
      <p:sp>
        <p:nvSpPr>
          <p:cNvPr id="4" name="Slide Number Placeholder 3"/>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2365925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10969943" cy="852364"/>
          </a:xfrm>
        </p:spPr>
        <p:txBody>
          <a:bodyPr/>
          <a:lstStyle/>
          <a:p>
            <a:r>
              <a:rPr lang="en-US"/>
              <a:t>Click to edit Master title style</a:t>
            </a:r>
            <a:endParaRPr/>
          </a:p>
        </p:txBody>
      </p:sp>
      <p:sp>
        <p:nvSpPr>
          <p:cNvPr id="3" name="Content Placeholder 2"/>
          <p:cNvSpPr>
            <a:spLocks noGrp="1"/>
          </p:cNvSpPr>
          <p:nvPr>
            <p:ph sz="half" idx="1"/>
          </p:nvPr>
        </p:nvSpPr>
        <p:spPr>
          <a:xfrm>
            <a:off x="609441" y="1524000"/>
            <a:ext cx="530352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75864" y="1524000"/>
            <a:ext cx="530352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905039DC-98B3-47E6-AD46-BA5B72AD8B4A}"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4183249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Two Content and Headings">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10969943" cy="852364"/>
          </a:xfrm>
        </p:spPr>
        <p:txBody>
          <a:bodyPr/>
          <a:lstStyle/>
          <a:p>
            <a:r>
              <a:rPr lang="en-US"/>
              <a:t>Click to edit Master title style</a:t>
            </a:r>
            <a:endParaRPr/>
          </a:p>
        </p:txBody>
      </p:sp>
      <p:sp>
        <p:nvSpPr>
          <p:cNvPr id="3" name="Text Placeholder 2"/>
          <p:cNvSpPr>
            <a:spLocks noGrp="1"/>
          </p:cNvSpPr>
          <p:nvPr>
            <p:ph type="body" idx="1" hasCustomPrompt="1"/>
          </p:nvPr>
        </p:nvSpPr>
        <p:spPr>
          <a:xfrm>
            <a:off x="609600" y="1523999"/>
            <a:ext cx="5303520"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4" name="Content Placeholder 3"/>
          <p:cNvSpPr>
            <a:spLocks noGrp="1"/>
          </p:cNvSpPr>
          <p:nvPr>
            <p:ph sz="half" idx="2"/>
          </p:nvPr>
        </p:nvSpPr>
        <p:spPr>
          <a:xfrm>
            <a:off x="609441" y="1905000"/>
            <a:ext cx="530352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hasCustomPrompt="1"/>
          </p:nvPr>
        </p:nvSpPr>
        <p:spPr>
          <a:xfrm>
            <a:off x="6275864" y="1523999"/>
            <a:ext cx="5303520"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6" name="Content Placeholder 5"/>
          <p:cNvSpPr>
            <a:spLocks noGrp="1"/>
          </p:cNvSpPr>
          <p:nvPr>
            <p:ph sz="quarter" idx="4"/>
          </p:nvPr>
        </p:nvSpPr>
        <p:spPr>
          <a:xfrm>
            <a:off x="6275864" y="1905000"/>
            <a:ext cx="530352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A48AA38D-5CBD-4E44-A2EB-B3F38A5B8051}" type="datetime4">
              <a:rPr lang="en-US" smtClean="0"/>
              <a:t>March 8, 2017</a:t>
            </a:fld>
            <a:endParaRPr/>
          </a:p>
        </p:txBody>
      </p:sp>
      <p:sp>
        <p:nvSpPr>
          <p:cNvPr id="8" name="Footer Placeholder 7"/>
          <p:cNvSpPr>
            <a:spLocks noGrp="1"/>
          </p:cNvSpPr>
          <p:nvPr>
            <p:ph type="ftr" sz="quarter" idx="11"/>
          </p:nvPr>
        </p:nvSpPr>
        <p:spPr/>
        <p:txBody>
          <a:bodyPr/>
          <a:lstStyle/>
          <a:p>
            <a:r>
              <a:rPr lang="en-US"/>
              <a:t>Private | Confidential | Internal Use Only </a:t>
            </a:r>
            <a:endParaRPr/>
          </a:p>
        </p:txBody>
      </p:sp>
      <p:sp>
        <p:nvSpPr>
          <p:cNvPr id="9" name="Slide Number Placeholder 8"/>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90298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with Dark Pictur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610393" y="2209800"/>
            <a:ext cx="8229600" cy="1905000"/>
          </a:xfrm>
        </p:spPr>
        <p:txBody>
          <a:bodyPr anchor="b"/>
          <a:lstStyle>
            <a:lvl1pPr>
              <a:lnSpc>
                <a:spcPct val="80000"/>
              </a:lnSpc>
              <a:defRPr sz="6600"/>
            </a:lvl1pPr>
          </a:lstStyle>
          <a:p>
            <a:r>
              <a:rPr lang="en-US"/>
              <a:t>Click to edit Master title style</a:t>
            </a:r>
            <a:endParaRPr/>
          </a:p>
        </p:txBody>
      </p:sp>
      <p:sp>
        <p:nvSpPr>
          <p:cNvPr id="3" name="Subtitle 2"/>
          <p:cNvSpPr>
            <a:spLocks noGrp="1"/>
          </p:cNvSpPr>
          <p:nvPr>
            <p:ph type="subTitle" idx="1"/>
          </p:nvPr>
        </p:nvSpPr>
        <p:spPr>
          <a:xfrm>
            <a:off x="608013" y="4267200"/>
            <a:ext cx="8229600" cy="914400"/>
          </a:xfrm>
        </p:spPr>
        <p:txBody>
          <a:bodyPr>
            <a:noAutofit/>
          </a:bodyPr>
          <a:lstStyle>
            <a:lvl1pPr marL="0" indent="0" algn="l">
              <a:spcBef>
                <a:spcPts val="0"/>
              </a:spcBef>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2" name="Text Placeholder 7"/>
          <p:cNvSpPr>
            <a:spLocks noGrp="1"/>
          </p:cNvSpPr>
          <p:nvPr>
            <p:ph type="body" sz="quarter" idx="13" hasCustomPrompt="1"/>
          </p:nvPr>
        </p:nvSpPr>
        <p:spPr>
          <a:xfrm>
            <a:off x="606423" y="5821835"/>
            <a:ext cx="5489578" cy="339214"/>
          </a:xfrm>
        </p:spPr>
        <p:txBody>
          <a:bodyPr>
            <a:noAutofit/>
          </a:bodyPr>
          <a:lstStyle>
            <a:lvl1pPr marL="0" indent="0">
              <a:spcBef>
                <a:spcPts val="0"/>
              </a:spcBef>
              <a:buNone/>
              <a:defRPr sz="2000" baseline="0">
                <a:solidFill>
                  <a:schemeClr val="tx1"/>
                </a:solidFill>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date</a:t>
            </a:r>
          </a:p>
        </p:txBody>
      </p:sp>
      <p:grpSp>
        <p:nvGrpSpPr>
          <p:cNvPr id="7" name="Group 6"/>
          <p:cNvGrpSpPr/>
          <p:nvPr/>
        </p:nvGrpSpPr>
        <p:grpSpPr bwMode="black">
          <a:xfrm>
            <a:off x="606423" y="456997"/>
            <a:ext cx="3027151" cy="1219403"/>
            <a:chOff x="3578225" y="1146175"/>
            <a:chExt cx="5038725" cy="2111375"/>
          </a:xfrm>
          <a:solidFill>
            <a:schemeClr val="tx1"/>
          </a:solidFill>
        </p:grpSpPr>
        <p:sp>
          <p:nvSpPr>
            <p:cNvPr id="8" name="Freeform 5"/>
            <p:cNvSpPr>
              <a:spLocks noEditPoints="1"/>
            </p:cNvSpPr>
            <p:nvPr/>
          </p:nvSpPr>
          <p:spPr bwMode="black">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sp>
          <p:nvSpPr>
            <p:cNvPr id="9" name="Freeform 6"/>
            <p:cNvSpPr>
              <a:spLocks noEditPoints="1"/>
            </p:cNvSpPr>
            <p:nvPr/>
          </p:nvSpPr>
          <p:spPr bwMode="black">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grpSp>
    </p:spTree>
    <p:extLst>
      <p:ext uri="{BB962C8B-B14F-4D97-AF65-F5344CB8AC3E}">
        <p14:creationId xmlns:p14="http://schemas.microsoft.com/office/powerpoint/2010/main" val="4176868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ntent, Subtitle and Heading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1" y="521208"/>
            <a:ext cx="10969943" cy="411480"/>
          </a:xfrm>
        </p:spPr>
        <p:txBody>
          <a:bodyPr/>
          <a:lstStyle>
            <a:lvl1pPr>
              <a:defRPr/>
            </a:lvl1pPr>
          </a:lstStyle>
          <a:p>
            <a:r>
              <a:t>Click to add one-line title</a:t>
            </a:r>
          </a:p>
        </p:txBody>
      </p:sp>
      <p:sp>
        <p:nvSpPr>
          <p:cNvPr id="10"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one-line subtitle</a:t>
            </a:r>
          </a:p>
        </p:txBody>
      </p:sp>
      <p:sp>
        <p:nvSpPr>
          <p:cNvPr id="3" name="Text Placeholder 2"/>
          <p:cNvSpPr>
            <a:spLocks noGrp="1"/>
          </p:cNvSpPr>
          <p:nvPr>
            <p:ph type="body" idx="1" hasCustomPrompt="1"/>
          </p:nvPr>
        </p:nvSpPr>
        <p:spPr>
          <a:xfrm>
            <a:off x="609600" y="1524000"/>
            <a:ext cx="5303520"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4" name="Content Placeholder 3"/>
          <p:cNvSpPr>
            <a:spLocks noGrp="1"/>
          </p:cNvSpPr>
          <p:nvPr>
            <p:ph sz="half" idx="2"/>
          </p:nvPr>
        </p:nvSpPr>
        <p:spPr>
          <a:xfrm>
            <a:off x="609441" y="1906552"/>
            <a:ext cx="5303520" cy="4189448"/>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hasCustomPrompt="1"/>
          </p:nvPr>
        </p:nvSpPr>
        <p:spPr>
          <a:xfrm>
            <a:off x="6275864" y="1524000"/>
            <a:ext cx="5303520"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6" name="Content Placeholder 5"/>
          <p:cNvSpPr>
            <a:spLocks noGrp="1"/>
          </p:cNvSpPr>
          <p:nvPr>
            <p:ph sz="quarter" idx="4"/>
          </p:nvPr>
        </p:nvSpPr>
        <p:spPr>
          <a:xfrm>
            <a:off x="6275864" y="1906552"/>
            <a:ext cx="5303520" cy="4189448"/>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8F030E74-B79E-47A7-AA1C-BA3D00CC0B4A}" type="datetime4">
              <a:rPr lang="en-US" smtClean="0"/>
              <a:t>March 8, 2017</a:t>
            </a:fld>
            <a:endParaRPr/>
          </a:p>
        </p:txBody>
      </p:sp>
      <p:sp>
        <p:nvSpPr>
          <p:cNvPr id="8" name="Footer Placeholder 7"/>
          <p:cNvSpPr>
            <a:spLocks noGrp="1"/>
          </p:cNvSpPr>
          <p:nvPr>
            <p:ph type="ftr" sz="quarter" idx="11"/>
          </p:nvPr>
        </p:nvSpPr>
        <p:spPr/>
        <p:txBody>
          <a:bodyPr/>
          <a:lstStyle/>
          <a:p>
            <a:r>
              <a:rPr lang="en-US"/>
              <a:t>Private | Confidential | Internal Use Only </a:t>
            </a:r>
            <a:endParaRPr/>
          </a:p>
        </p:txBody>
      </p:sp>
      <p:sp>
        <p:nvSpPr>
          <p:cNvPr id="9" name="Slide Number Placeholder 8"/>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16084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10969943" cy="852364"/>
          </a:xfrm>
        </p:spPr>
        <p:txBody>
          <a:bodyPr/>
          <a:lstStyle/>
          <a:p>
            <a:r>
              <a:rPr lang="en-US"/>
              <a:t>Click to edit Master title style</a:t>
            </a:r>
            <a:endParaRPr/>
          </a:p>
        </p:txBody>
      </p:sp>
      <p:sp>
        <p:nvSpPr>
          <p:cNvPr id="10" name="Text Placeholder 9"/>
          <p:cNvSpPr>
            <a:spLocks noGrp="1"/>
          </p:cNvSpPr>
          <p:nvPr>
            <p:ph type="body" sz="quarter" idx="14"/>
          </p:nvPr>
        </p:nvSpPr>
        <p:spPr>
          <a:xfrm>
            <a:off x="609441" y="1524000"/>
            <a:ext cx="342900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1" name="Text Placeholder 9"/>
          <p:cNvSpPr>
            <a:spLocks noGrp="1"/>
          </p:cNvSpPr>
          <p:nvPr>
            <p:ph type="body" sz="quarter" idx="15"/>
          </p:nvPr>
        </p:nvSpPr>
        <p:spPr>
          <a:xfrm>
            <a:off x="4381500" y="1524000"/>
            <a:ext cx="342900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2" name="Text Placeholder 9"/>
          <p:cNvSpPr>
            <a:spLocks noGrp="1"/>
          </p:cNvSpPr>
          <p:nvPr>
            <p:ph type="body" sz="quarter" idx="16"/>
          </p:nvPr>
        </p:nvSpPr>
        <p:spPr>
          <a:xfrm>
            <a:off x="8150384" y="1524000"/>
            <a:ext cx="342900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00FDD7F1-9FB6-4CB9-BA1F-25B205B879F3}"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2462543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hree Content and Headings">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10969943" cy="852364"/>
          </a:xfrm>
        </p:spPr>
        <p:txBody>
          <a:bodyPr/>
          <a:lstStyle/>
          <a:p>
            <a:r>
              <a:rPr lang="en-US"/>
              <a:t>Click to edit Master title style</a:t>
            </a:r>
            <a:endParaRPr/>
          </a:p>
        </p:txBody>
      </p:sp>
      <p:sp>
        <p:nvSpPr>
          <p:cNvPr id="9" name="Text Placeholder 2"/>
          <p:cNvSpPr>
            <a:spLocks noGrp="1"/>
          </p:cNvSpPr>
          <p:nvPr>
            <p:ph type="body" idx="1" hasCustomPrompt="1"/>
          </p:nvPr>
        </p:nvSpPr>
        <p:spPr>
          <a:xfrm>
            <a:off x="609600"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10" name="Text Placeholder 9"/>
          <p:cNvSpPr>
            <a:spLocks noGrp="1"/>
          </p:cNvSpPr>
          <p:nvPr>
            <p:ph type="body" sz="quarter" idx="14"/>
          </p:nvPr>
        </p:nvSpPr>
        <p:spPr>
          <a:xfrm>
            <a:off x="609441"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3" name="Text Placeholder 2"/>
          <p:cNvSpPr>
            <a:spLocks noGrp="1"/>
          </p:cNvSpPr>
          <p:nvPr>
            <p:ph type="body" idx="17" hasCustomPrompt="1"/>
          </p:nvPr>
        </p:nvSpPr>
        <p:spPr>
          <a:xfrm>
            <a:off x="4381659"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11" name="Text Placeholder 9"/>
          <p:cNvSpPr>
            <a:spLocks noGrp="1"/>
          </p:cNvSpPr>
          <p:nvPr>
            <p:ph type="body" sz="quarter" idx="15"/>
          </p:nvPr>
        </p:nvSpPr>
        <p:spPr>
          <a:xfrm>
            <a:off x="4381500"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4" name="Text Placeholder 2"/>
          <p:cNvSpPr>
            <a:spLocks noGrp="1"/>
          </p:cNvSpPr>
          <p:nvPr>
            <p:ph type="body" idx="18" hasCustomPrompt="1"/>
          </p:nvPr>
        </p:nvSpPr>
        <p:spPr>
          <a:xfrm>
            <a:off x="8153559"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12" name="Text Placeholder 9"/>
          <p:cNvSpPr>
            <a:spLocks noGrp="1"/>
          </p:cNvSpPr>
          <p:nvPr>
            <p:ph type="body" sz="quarter" idx="16"/>
          </p:nvPr>
        </p:nvSpPr>
        <p:spPr>
          <a:xfrm>
            <a:off x="8150384"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027D5831-B468-414C-94B5-F04EB43FC0AE}"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591485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hree Content, Subtitle and Heading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1" y="521208"/>
            <a:ext cx="10969943" cy="411480"/>
          </a:xfrm>
        </p:spPr>
        <p:txBody>
          <a:bodyPr/>
          <a:lstStyle>
            <a:lvl1pPr>
              <a:defRPr/>
            </a:lvl1pPr>
          </a:lstStyle>
          <a:p>
            <a:r>
              <a:t>Click to add one-line title</a:t>
            </a:r>
          </a:p>
        </p:txBody>
      </p:sp>
      <p:sp>
        <p:nvSpPr>
          <p:cNvPr id="15"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one-line subtitle</a:t>
            </a:r>
          </a:p>
        </p:txBody>
      </p:sp>
      <p:sp>
        <p:nvSpPr>
          <p:cNvPr id="9" name="Text Placeholder 2"/>
          <p:cNvSpPr>
            <a:spLocks noGrp="1"/>
          </p:cNvSpPr>
          <p:nvPr>
            <p:ph type="body" idx="1" hasCustomPrompt="1"/>
          </p:nvPr>
        </p:nvSpPr>
        <p:spPr>
          <a:xfrm>
            <a:off x="609600"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10" name="Text Placeholder 9"/>
          <p:cNvSpPr>
            <a:spLocks noGrp="1"/>
          </p:cNvSpPr>
          <p:nvPr>
            <p:ph type="body" sz="quarter" idx="14"/>
          </p:nvPr>
        </p:nvSpPr>
        <p:spPr>
          <a:xfrm>
            <a:off x="609441"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3" name="Text Placeholder 2"/>
          <p:cNvSpPr>
            <a:spLocks noGrp="1"/>
          </p:cNvSpPr>
          <p:nvPr>
            <p:ph type="body" idx="17" hasCustomPrompt="1"/>
          </p:nvPr>
        </p:nvSpPr>
        <p:spPr>
          <a:xfrm>
            <a:off x="4381659"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11" name="Text Placeholder 9"/>
          <p:cNvSpPr>
            <a:spLocks noGrp="1"/>
          </p:cNvSpPr>
          <p:nvPr>
            <p:ph type="body" sz="quarter" idx="15"/>
          </p:nvPr>
        </p:nvSpPr>
        <p:spPr>
          <a:xfrm>
            <a:off x="4381500"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4" name="Text Placeholder 2"/>
          <p:cNvSpPr>
            <a:spLocks noGrp="1"/>
          </p:cNvSpPr>
          <p:nvPr>
            <p:ph type="body" idx="18" hasCustomPrompt="1"/>
          </p:nvPr>
        </p:nvSpPr>
        <p:spPr>
          <a:xfrm>
            <a:off x="8153559"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t>Click to add heading</a:t>
            </a:r>
          </a:p>
        </p:txBody>
      </p:sp>
      <p:sp>
        <p:nvSpPr>
          <p:cNvPr id="12" name="Text Placeholder 9"/>
          <p:cNvSpPr>
            <a:spLocks noGrp="1"/>
          </p:cNvSpPr>
          <p:nvPr>
            <p:ph type="body" sz="quarter" idx="16"/>
          </p:nvPr>
        </p:nvSpPr>
        <p:spPr>
          <a:xfrm>
            <a:off x="8150384"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727A18C6-3F10-4266-96C9-5D014F3025B2}"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3502634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a:xfrm>
            <a:off x="609600" y="1524000"/>
            <a:ext cx="7848600" cy="45720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bwMode="ltGray">
          <a:xfrm>
            <a:off x="8610600" y="1524000"/>
            <a:ext cx="2968784" cy="4572000"/>
          </a:xfrm>
          <a:solidFill>
            <a:schemeClr val="accent5"/>
          </a:solidFill>
        </p:spPr>
        <p:txBody>
          <a:bodyPr lIns="91440" tIns="91440" rIns="91440" bIns="91440">
            <a:noAutofit/>
          </a:bodyPr>
          <a:lstStyle>
            <a:lvl1pPr marL="0" indent="0">
              <a:spcBef>
                <a:spcPts val="9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CB1722-4B46-4353-B583-721651D61489}"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2182299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Picture with Content">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a:t>Click to edit Master title style</a:t>
            </a:r>
            <a:endParaRPr/>
          </a:p>
        </p:txBody>
      </p:sp>
      <p:sp>
        <p:nvSpPr>
          <p:cNvPr id="3" name="Picture Placeholder 2"/>
          <p:cNvSpPr>
            <a:spLocks noGrp="1"/>
          </p:cNvSpPr>
          <p:nvPr>
            <p:ph type="pic" idx="1"/>
          </p:nvPr>
        </p:nvSpPr>
        <p:spPr bwMode="ltGray">
          <a:xfrm>
            <a:off x="609440" y="1524000"/>
            <a:ext cx="6705760" cy="4572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Text Placeholder 9"/>
          <p:cNvSpPr>
            <a:spLocks noGrp="1"/>
          </p:cNvSpPr>
          <p:nvPr>
            <p:ph type="body" sz="quarter" idx="16"/>
          </p:nvPr>
        </p:nvSpPr>
        <p:spPr>
          <a:xfrm>
            <a:off x="7467600" y="1524000"/>
            <a:ext cx="4111784"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8B8B1958-F972-48E2-B30C-3D9C71EE7ED1}"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879856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a:p>
        </p:txBody>
      </p:sp>
      <p:sp>
        <p:nvSpPr>
          <p:cNvPr id="3" name="Picture Placeholder 2"/>
          <p:cNvSpPr>
            <a:spLocks noGrp="1"/>
          </p:cNvSpPr>
          <p:nvPr>
            <p:ph type="pic" idx="1"/>
          </p:nvPr>
        </p:nvSpPr>
        <p:spPr bwMode="ltGray">
          <a:xfrm>
            <a:off x="609440" y="1524000"/>
            <a:ext cx="6705760" cy="4572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bwMode="ltGray">
          <a:xfrm>
            <a:off x="7467601" y="1524000"/>
            <a:ext cx="4111784" cy="4572000"/>
          </a:xfrm>
          <a:solidFill>
            <a:srgbClr val="425563"/>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F2CF142-9C82-4C83-9B6A-8077B879C1B8}"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471410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icture Righ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5257800" cy="852364"/>
          </a:xfrm>
        </p:spPr>
        <p:txBody>
          <a:bodyPr anchor="t"/>
          <a:lstStyle>
            <a:lvl1pPr>
              <a:defRPr sz="2800"/>
            </a:lvl1pPr>
          </a:lstStyle>
          <a:p>
            <a:r>
              <a:rPr lang="en-US"/>
              <a:t>Click to edit Master title style</a:t>
            </a:r>
            <a:endParaRPr/>
          </a:p>
        </p:txBody>
      </p:sp>
      <p:sp>
        <p:nvSpPr>
          <p:cNvPr id="4" name="Text Placeholder 3"/>
          <p:cNvSpPr>
            <a:spLocks noGrp="1"/>
          </p:cNvSpPr>
          <p:nvPr>
            <p:ph type="body" sz="half" idx="2"/>
          </p:nvPr>
        </p:nvSpPr>
        <p:spPr>
          <a:xfrm>
            <a:off x="609441" y="2819400"/>
            <a:ext cx="3657600" cy="1981200"/>
          </a:xfrm>
          <a:noFill/>
        </p:spPr>
        <p:txBody>
          <a:bodyPr lIns="0" tIns="0" rIns="0" bIns="0">
            <a:noAutofit/>
          </a:bodyPr>
          <a:lstStyle>
            <a:lvl1pPr marL="0" indent="0">
              <a:spcBef>
                <a:spcPts val="900"/>
              </a:spcBef>
              <a:buNone/>
              <a:defRPr sz="18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p:cNvSpPr>
            <a:spLocks noGrp="1"/>
          </p:cNvSpPr>
          <p:nvPr>
            <p:ph type="pic" idx="1"/>
          </p:nvPr>
        </p:nvSpPr>
        <p:spPr bwMode="ltGray">
          <a:xfrm>
            <a:off x="6095999" y="519236"/>
            <a:ext cx="5486399" cy="5576764"/>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9C259EE5-F25B-4563-AE58-6B042DD986DA}"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407718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wo Pictures with Captions">
    <p:spTree>
      <p:nvGrpSpPr>
        <p:cNvPr id="1" name=""/>
        <p:cNvGrpSpPr/>
        <p:nvPr/>
      </p:nvGrpSpPr>
      <p:grpSpPr>
        <a:xfrm>
          <a:off x="0" y="0"/>
          <a:ext cx="0" cy="0"/>
          <a:chOff x="0" y="0"/>
          <a:chExt cx="0" cy="0"/>
        </a:xfrm>
      </p:grpSpPr>
      <p:sp>
        <p:nvSpPr>
          <p:cNvPr id="10" name="Title 9"/>
          <p:cNvSpPr>
            <a:spLocks noGrp="1"/>
          </p:cNvSpPr>
          <p:nvPr>
            <p:ph type="title"/>
          </p:nvPr>
        </p:nvSpPr>
        <p:spPr>
          <a:xfrm>
            <a:off x="609441" y="519236"/>
            <a:ext cx="10969943" cy="852364"/>
          </a:xfrm>
        </p:spPr>
        <p:txBody>
          <a:bodyPr/>
          <a:lstStyle/>
          <a:p>
            <a:r>
              <a:rPr lang="en-US"/>
              <a:t>Click to edit Master title style</a:t>
            </a:r>
            <a:endParaRPr/>
          </a:p>
        </p:txBody>
      </p:sp>
      <p:sp>
        <p:nvSpPr>
          <p:cNvPr id="3" name="Picture Placeholder 2"/>
          <p:cNvSpPr>
            <a:spLocks noGrp="1"/>
          </p:cNvSpPr>
          <p:nvPr>
            <p:ph type="pic" idx="1"/>
          </p:nvPr>
        </p:nvSpPr>
        <p:spPr bwMode="ltGray">
          <a:xfrm>
            <a:off x="608013" y="1524000"/>
            <a:ext cx="5312664" cy="33528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bwMode="ltGray">
          <a:xfrm>
            <a:off x="609440" y="4953000"/>
            <a:ext cx="5312664" cy="1143000"/>
          </a:xfrm>
          <a:solidFill>
            <a:schemeClr val="accent4"/>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Picture Placeholder 2"/>
          <p:cNvSpPr>
            <a:spLocks noGrp="1"/>
          </p:cNvSpPr>
          <p:nvPr>
            <p:ph type="pic" idx="13"/>
          </p:nvPr>
        </p:nvSpPr>
        <p:spPr bwMode="ltGray">
          <a:xfrm>
            <a:off x="6266720" y="1524000"/>
            <a:ext cx="5312664" cy="33528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9" name="Text Placeholder 3"/>
          <p:cNvSpPr>
            <a:spLocks noGrp="1"/>
          </p:cNvSpPr>
          <p:nvPr>
            <p:ph type="body" sz="half" idx="14"/>
          </p:nvPr>
        </p:nvSpPr>
        <p:spPr bwMode="ltGray">
          <a:xfrm>
            <a:off x="6266720" y="4953000"/>
            <a:ext cx="5312664" cy="1143000"/>
          </a:xfrm>
          <a:solidFill>
            <a:schemeClr val="accent4"/>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CAB0D1-A256-4DFA-8583-35D5EE4CD0DF}"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4201898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hree Pictures with Captions">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a:t>Click to edit Master title style</a:t>
            </a:r>
            <a:endParaRPr/>
          </a:p>
        </p:txBody>
      </p:sp>
      <p:sp>
        <p:nvSpPr>
          <p:cNvPr id="3" name="Picture Placeholder 2"/>
          <p:cNvSpPr>
            <a:spLocks noGrp="1"/>
          </p:cNvSpPr>
          <p:nvPr>
            <p:ph type="pic" idx="1"/>
          </p:nvPr>
        </p:nvSpPr>
        <p:spPr bwMode="ltGray">
          <a:xfrm>
            <a:off x="608013" y="1524000"/>
            <a:ext cx="3429000" cy="2667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bwMode="ltGray">
          <a:xfrm>
            <a:off x="609440" y="4267200"/>
            <a:ext cx="3429000" cy="1828800"/>
          </a:xfrm>
          <a:solidFill>
            <a:srgbClr val="425563"/>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Picture Placeholder 2"/>
          <p:cNvSpPr>
            <a:spLocks noGrp="1"/>
          </p:cNvSpPr>
          <p:nvPr>
            <p:ph type="pic" idx="13"/>
          </p:nvPr>
        </p:nvSpPr>
        <p:spPr bwMode="ltGray">
          <a:xfrm>
            <a:off x="4381500" y="1524000"/>
            <a:ext cx="3429000" cy="2667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9" name="Text Placeholder 3"/>
          <p:cNvSpPr>
            <a:spLocks noGrp="1"/>
          </p:cNvSpPr>
          <p:nvPr>
            <p:ph type="body" sz="half" idx="14"/>
          </p:nvPr>
        </p:nvSpPr>
        <p:spPr bwMode="ltGray">
          <a:xfrm>
            <a:off x="4381500" y="4267200"/>
            <a:ext cx="3429000" cy="1828800"/>
          </a:xfrm>
          <a:solidFill>
            <a:srgbClr val="425563"/>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Picture Placeholder 2"/>
          <p:cNvSpPr>
            <a:spLocks noGrp="1"/>
          </p:cNvSpPr>
          <p:nvPr>
            <p:ph type="pic" idx="15"/>
          </p:nvPr>
        </p:nvSpPr>
        <p:spPr bwMode="ltGray">
          <a:xfrm>
            <a:off x="8150384" y="1524000"/>
            <a:ext cx="3429000" cy="2667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11" name="Text Placeholder 3"/>
          <p:cNvSpPr>
            <a:spLocks noGrp="1"/>
          </p:cNvSpPr>
          <p:nvPr>
            <p:ph type="body" sz="half" idx="16"/>
          </p:nvPr>
        </p:nvSpPr>
        <p:spPr bwMode="ltGray">
          <a:xfrm>
            <a:off x="8150384" y="4267200"/>
            <a:ext cx="3429000" cy="1828800"/>
          </a:xfrm>
          <a:solidFill>
            <a:srgbClr val="425563"/>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BBCA58-86AD-4F40-BF66-913A1183EE47}" type="datetime4">
              <a:rPr lang="en-US" smtClean="0"/>
              <a:t>March 8, 2017</a:t>
            </a:fld>
            <a:endParaRPr/>
          </a:p>
        </p:txBody>
      </p:sp>
      <p:sp>
        <p:nvSpPr>
          <p:cNvPr id="6" name="Footer Placeholder 5"/>
          <p:cNvSpPr>
            <a:spLocks noGrp="1"/>
          </p:cNvSpPr>
          <p:nvPr>
            <p:ph type="ftr" sz="quarter" idx="11"/>
          </p:nvPr>
        </p:nvSpPr>
        <p:spPr/>
        <p:txBody>
          <a:bodyPr/>
          <a:lstStyle/>
          <a:p>
            <a:r>
              <a:rPr lang="en-US"/>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201589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Name">
    <p:spTree>
      <p:nvGrpSpPr>
        <p:cNvPr id="1" name=""/>
        <p:cNvGrpSpPr/>
        <p:nvPr/>
      </p:nvGrpSpPr>
      <p:grpSpPr>
        <a:xfrm>
          <a:off x="0" y="0"/>
          <a:ext cx="0" cy="0"/>
          <a:chOff x="0" y="0"/>
          <a:chExt cx="0" cy="0"/>
        </a:xfrm>
      </p:grpSpPr>
      <p:sp>
        <p:nvSpPr>
          <p:cNvPr id="2" name="Title 1"/>
          <p:cNvSpPr>
            <a:spLocks noGrp="1"/>
          </p:cNvSpPr>
          <p:nvPr>
            <p:ph type="title"/>
          </p:nvPr>
        </p:nvSpPr>
        <p:spPr>
          <a:xfrm>
            <a:off x="609441" y="2667000"/>
            <a:ext cx="9141619" cy="2286000"/>
          </a:xfrm>
        </p:spPr>
        <p:txBody>
          <a:bodyPr anchor="b">
            <a:noAutofit/>
          </a:bodyPr>
          <a:lstStyle>
            <a:lvl1pPr>
              <a:lnSpc>
                <a:spcPct val="80000"/>
              </a:lnSpc>
              <a:defRPr sz="8000"/>
            </a:lvl1pPr>
          </a:lstStyle>
          <a:p>
            <a:r>
              <a:rPr lang="en-US"/>
              <a:t>Click to edit Master title style</a:t>
            </a:r>
            <a:endParaRPr/>
          </a:p>
        </p:txBody>
      </p:sp>
      <p:sp>
        <p:nvSpPr>
          <p:cNvPr id="10" name="Text Placeholder 9"/>
          <p:cNvSpPr>
            <a:spLocks noGrp="1"/>
          </p:cNvSpPr>
          <p:nvPr>
            <p:ph type="body" sz="quarter" idx="13"/>
          </p:nvPr>
        </p:nvSpPr>
        <p:spPr>
          <a:xfrm>
            <a:off x="608013" y="4939693"/>
            <a:ext cx="9141619" cy="699107"/>
          </a:xfrm>
        </p:spPr>
        <p:txBody>
          <a:bodyPr wrap="square">
            <a:noAutofit/>
          </a:bodyPr>
          <a:lstStyle>
            <a:lvl1pPr marL="0" indent="0">
              <a:spcBef>
                <a:spcPts val="0"/>
              </a:spcBef>
              <a:buFontTx/>
              <a:buNone/>
              <a:defRPr sz="44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11" name="Text Placeholder 9"/>
          <p:cNvSpPr>
            <a:spLocks noGrp="1"/>
          </p:cNvSpPr>
          <p:nvPr>
            <p:ph type="body" sz="quarter" idx="14"/>
          </p:nvPr>
        </p:nvSpPr>
        <p:spPr>
          <a:xfrm>
            <a:off x="608013" y="5791200"/>
            <a:ext cx="9141619" cy="457200"/>
          </a:xfrm>
        </p:spPr>
        <p:txBody>
          <a:bodyPr wrap="square">
            <a:noAutofit/>
          </a:bodyPr>
          <a:lstStyle>
            <a:lvl1pPr marL="0" indent="0">
              <a:spcBef>
                <a:spcPts val="0"/>
              </a:spcBef>
              <a:buFontTx/>
              <a:buNone/>
              <a:defRPr sz="28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12" name="Text Placeholder 7"/>
          <p:cNvSpPr>
            <a:spLocks noGrp="1"/>
          </p:cNvSpPr>
          <p:nvPr>
            <p:ph type="body" sz="quarter" idx="15" hasCustomPrompt="1"/>
          </p:nvPr>
        </p:nvSpPr>
        <p:spPr>
          <a:xfrm>
            <a:off x="7935522" y="457200"/>
            <a:ext cx="3646877" cy="354113"/>
          </a:xfrm>
        </p:spPr>
        <p:txBody>
          <a:bodyPr>
            <a:noAutofit/>
          </a:bodyPr>
          <a:lstStyle>
            <a:lvl1pPr marL="0" indent="0" algn="r">
              <a:spcBef>
                <a:spcPts val="0"/>
              </a:spcBef>
              <a:buNone/>
              <a:defRPr sz="2000" baseline="0">
                <a:solidFill>
                  <a:schemeClr val="accent4"/>
                </a:solidFill>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date</a:t>
            </a:r>
          </a:p>
        </p:txBody>
      </p:sp>
      <p:grpSp>
        <p:nvGrpSpPr>
          <p:cNvPr id="6" name="Group 5"/>
          <p:cNvGrpSpPr/>
          <p:nvPr/>
        </p:nvGrpSpPr>
        <p:grpSpPr>
          <a:xfrm>
            <a:off x="606423" y="456997"/>
            <a:ext cx="3027151" cy="1219403"/>
            <a:chOff x="3578225" y="1146175"/>
            <a:chExt cx="5038725" cy="2111375"/>
          </a:xfrm>
        </p:grpSpPr>
        <p:sp>
          <p:nvSpPr>
            <p:cNvPr id="7"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sp>
          <p:nvSpPr>
            <p:cNvPr id="8"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grpSp>
    </p:spTree>
    <p:extLst>
      <p:ext uri="{BB962C8B-B14F-4D97-AF65-F5344CB8AC3E}">
        <p14:creationId xmlns:p14="http://schemas.microsoft.com/office/powerpoint/2010/main" val="3639556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609441" y="2667000"/>
            <a:ext cx="9141619" cy="2286000"/>
          </a:xfrm>
        </p:spPr>
        <p:txBody>
          <a:bodyPr anchor="b">
            <a:noAutofit/>
          </a:bodyPr>
          <a:lstStyle>
            <a:lvl1pPr>
              <a:lnSpc>
                <a:spcPct val="80000"/>
              </a:lnSpc>
              <a:defRPr sz="8000"/>
            </a:lvl1pPr>
          </a:lstStyle>
          <a:p>
            <a:r>
              <a:rPr lang="en-US"/>
              <a:t>Click to edit Master title style</a:t>
            </a:r>
            <a:endParaRPr/>
          </a:p>
        </p:txBody>
      </p:sp>
      <p:sp>
        <p:nvSpPr>
          <p:cNvPr id="10" name="Text Placeholder 9"/>
          <p:cNvSpPr>
            <a:spLocks noGrp="1"/>
          </p:cNvSpPr>
          <p:nvPr>
            <p:ph type="body" sz="quarter" idx="13"/>
          </p:nvPr>
        </p:nvSpPr>
        <p:spPr>
          <a:xfrm>
            <a:off x="608013" y="5015893"/>
            <a:ext cx="9141619" cy="1080107"/>
          </a:xfrm>
        </p:spPr>
        <p:txBody>
          <a:bodyPr wrap="square">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grpSp>
        <p:nvGrpSpPr>
          <p:cNvPr id="6" name="Group 5"/>
          <p:cNvGrpSpPr/>
          <p:nvPr/>
        </p:nvGrpSpPr>
        <p:grpSpPr>
          <a:xfrm>
            <a:off x="606423" y="456997"/>
            <a:ext cx="3027151" cy="1219403"/>
            <a:chOff x="3578225" y="1146175"/>
            <a:chExt cx="5038725" cy="2111375"/>
          </a:xfrm>
        </p:grpSpPr>
        <p:sp>
          <p:nvSpPr>
            <p:cNvPr id="7"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sp>
          <p:nvSpPr>
            <p:cNvPr id="8"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grpSp>
      <p:sp>
        <p:nvSpPr>
          <p:cNvPr id="9" name="Date Placeholder 8"/>
          <p:cNvSpPr>
            <a:spLocks noGrp="1"/>
          </p:cNvSpPr>
          <p:nvPr>
            <p:ph type="dt" sz="half" idx="15"/>
          </p:nvPr>
        </p:nvSpPr>
        <p:spPr/>
        <p:txBody>
          <a:bodyPr/>
          <a:lstStyle/>
          <a:p>
            <a:fld id="{FB395617-A7D9-4AE8-82B6-3D0A191CDCBE}" type="datetime4">
              <a:rPr lang="en-US" smtClean="0"/>
              <a:t>March 8, 2017</a:t>
            </a:fld>
            <a:endParaRPr/>
          </a:p>
        </p:txBody>
      </p:sp>
      <p:sp>
        <p:nvSpPr>
          <p:cNvPr id="12" name="Footer Placeholder 11"/>
          <p:cNvSpPr>
            <a:spLocks noGrp="1"/>
          </p:cNvSpPr>
          <p:nvPr>
            <p:ph type="ftr" sz="quarter" idx="16"/>
          </p:nvPr>
        </p:nvSpPr>
        <p:spPr/>
        <p:txBody>
          <a:bodyPr/>
          <a:lstStyle/>
          <a:p>
            <a:r>
              <a:rPr lang="en-US"/>
              <a:t>Private | Confidential | Internal Use Only </a:t>
            </a:r>
            <a:endParaRPr/>
          </a:p>
        </p:txBody>
      </p:sp>
      <p:sp>
        <p:nvSpPr>
          <p:cNvPr id="13" name="Slide Number Placeholder 12"/>
          <p:cNvSpPr>
            <a:spLocks noGrp="1"/>
          </p:cNvSpPr>
          <p:nvPr>
            <p:ph type="sldNum" sz="quarter" idx="17"/>
          </p:nvPr>
        </p:nvSpPr>
        <p:spPr/>
        <p:txBody>
          <a:bodyPr/>
          <a:lstStyle/>
          <a:p>
            <a:fld id="{B016F8AB-BCEA-4347-8BA6-BE776009BC89}" type="slidenum">
              <a:rPr/>
              <a:pPr/>
              <a:t>‹#›</a:t>
            </a:fld>
            <a:endParaRPr/>
          </a:p>
        </p:txBody>
      </p:sp>
    </p:spTree>
    <p:extLst>
      <p:ext uri="{BB962C8B-B14F-4D97-AF65-F5344CB8AC3E}">
        <p14:creationId xmlns:p14="http://schemas.microsoft.com/office/powerpoint/2010/main" val="3925419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bg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610393" y="2209800"/>
            <a:ext cx="8229600" cy="1905000"/>
          </a:xfrm>
        </p:spPr>
        <p:txBody>
          <a:bodyPr anchor="b"/>
          <a:lstStyle>
            <a:lvl1pPr>
              <a:lnSpc>
                <a:spcPct val="80000"/>
              </a:lnSpc>
              <a:defRPr sz="6600"/>
            </a:lvl1pPr>
          </a:lstStyle>
          <a:p>
            <a:r>
              <a:rPr lang="en-US"/>
              <a:t>Click to edit Master title style</a:t>
            </a:r>
            <a:endParaRPr/>
          </a:p>
        </p:txBody>
      </p:sp>
      <p:sp>
        <p:nvSpPr>
          <p:cNvPr id="3" name="Subtitle 2"/>
          <p:cNvSpPr>
            <a:spLocks noGrp="1"/>
          </p:cNvSpPr>
          <p:nvPr>
            <p:ph type="subTitle" idx="1"/>
          </p:nvPr>
        </p:nvSpPr>
        <p:spPr>
          <a:xfrm>
            <a:off x="608013" y="4267200"/>
            <a:ext cx="8229600" cy="914400"/>
          </a:xfrm>
        </p:spPr>
        <p:txBody>
          <a:bodyPr>
            <a:noAutofit/>
          </a:bodyPr>
          <a:lstStyle>
            <a:lvl1pPr marL="0" indent="0" algn="l">
              <a:spcBef>
                <a:spcPts val="0"/>
              </a:spcBef>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grpSp>
        <p:nvGrpSpPr>
          <p:cNvPr id="7" name="Group 6"/>
          <p:cNvGrpSpPr/>
          <p:nvPr/>
        </p:nvGrpSpPr>
        <p:grpSpPr>
          <a:xfrm>
            <a:off x="606423" y="456997"/>
            <a:ext cx="3027151" cy="1219403"/>
            <a:chOff x="3578225" y="1146175"/>
            <a:chExt cx="5038725" cy="2111375"/>
          </a:xfrm>
        </p:grpSpPr>
        <p:sp>
          <p:nvSpPr>
            <p:cNvPr id="8"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sp>
          <p:nvSpPr>
            <p:cNvPr id="9"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grpSp>
    </p:spTree>
    <p:extLst>
      <p:ext uri="{BB962C8B-B14F-4D97-AF65-F5344CB8AC3E}">
        <p14:creationId xmlns:p14="http://schemas.microsoft.com/office/powerpoint/2010/main" val="961163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77C6BA28-E443-46F5-AE73-D543F89EF748}" type="datetime4">
              <a:rPr lang="en-US" smtClean="0"/>
              <a:t>March 8, 2017</a:t>
            </a:fld>
            <a:endParaRPr/>
          </a:p>
        </p:txBody>
      </p:sp>
      <p:sp>
        <p:nvSpPr>
          <p:cNvPr id="5" name="Footer Placeholder 4"/>
          <p:cNvSpPr>
            <a:spLocks noGrp="1"/>
          </p:cNvSpPr>
          <p:nvPr>
            <p:ph type="ftr" sz="quarter" idx="11"/>
          </p:nvPr>
        </p:nvSpPr>
        <p:spPr/>
        <p:txBody>
          <a:bodyPr/>
          <a:lstStyle/>
          <a:p>
            <a:r>
              <a:rPr lang="en-US"/>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539263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3200" y="519236"/>
            <a:ext cx="1219198" cy="5576764"/>
          </a:xfrm>
        </p:spPr>
        <p:txBody>
          <a:bodyPr vert="eaVert"/>
          <a:lstStyle>
            <a:lvl1pPr>
              <a:defRPr/>
            </a:lvl1pPr>
          </a:lstStyle>
          <a:p>
            <a:r>
              <a:rPr lang="en-US"/>
              <a:t>Click to edit Master title style</a:t>
            </a:r>
            <a:endParaRPr/>
          </a:p>
        </p:txBody>
      </p:sp>
      <p:sp>
        <p:nvSpPr>
          <p:cNvPr id="3" name="Vertical Text Placeholder 2"/>
          <p:cNvSpPr>
            <a:spLocks noGrp="1"/>
          </p:cNvSpPr>
          <p:nvPr>
            <p:ph type="body" orient="vert" idx="1"/>
          </p:nvPr>
        </p:nvSpPr>
        <p:spPr>
          <a:xfrm>
            <a:off x="609600" y="519235"/>
            <a:ext cx="9677400" cy="55767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1452EE1A-1BE0-474E-808D-00D5A7797660}" type="datetime4">
              <a:rPr lang="en-US" smtClean="0"/>
              <a:t>March 8, 2017</a:t>
            </a:fld>
            <a:endParaRPr/>
          </a:p>
        </p:txBody>
      </p:sp>
      <p:sp>
        <p:nvSpPr>
          <p:cNvPr id="5" name="Footer Placeholder 4"/>
          <p:cNvSpPr>
            <a:spLocks noGrp="1"/>
          </p:cNvSpPr>
          <p:nvPr>
            <p:ph type="ftr" sz="quarter" idx="11"/>
          </p:nvPr>
        </p:nvSpPr>
        <p:spPr/>
        <p:txBody>
          <a:bodyPr/>
          <a:lstStyle/>
          <a:p>
            <a:r>
              <a:rPr lang="en-US"/>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3650134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cSld name="11_Title Slide with N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userDrawn="1">
            <p:ph type="title"/>
          </p:nvPr>
        </p:nvSpPr>
        <p:spPr>
          <a:xfrm>
            <a:off x="611028" y="2667000"/>
            <a:ext cx="9141619" cy="2286000"/>
          </a:xfrm>
        </p:spPr>
        <p:txBody>
          <a:bodyPr anchor="b">
            <a:noAutofit/>
          </a:bodyPr>
          <a:lstStyle>
            <a:lvl1pPr>
              <a:lnSpc>
                <a:spcPct val="80000"/>
              </a:lnSpc>
              <a:defRPr sz="8000">
                <a:solidFill>
                  <a:schemeClr val="tx1"/>
                </a:solidFill>
              </a:defRPr>
            </a:lvl1pPr>
          </a:lstStyle>
          <a:p>
            <a:r>
              <a:rPr lang="en-US"/>
              <a:t>Click to edit Master title style</a:t>
            </a:r>
            <a:endParaRPr/>
          </a:p>
        </p:txBody>
      </p:sp>
      <p:sp>
        <p:nvSpPr>
          <p:cNvPr id="10" name="Text Placeholder 9"/>
          <p:cNvSpPr>
            <a:spLocks noGrp="1"/>
          </p:cNvSpPr>
          <p:nvPr userDrawn="1">
            <p:ph type="body" sz="quarter" idx="13"/>
          </p:nvPr>
        </p:nvSpPr>
        <p:spPr>
          <a:xfrm>
            <a:off x="609600" y="4939693"/>
            <a:ext cx="9141619" cy="699107"/>
          </a:xfrm>
        </p:spPr>
        <p:txBody>
          <a:bodyPr wrap="square">
            <a:noAutofit/>
          </a:bodyPr>
          <a:lstStyle>
            <a:lvl1pPr marL="0" indent="0">
              <a:spcBef>
                <a:spcPts val="0"/>
              </a:spcBef>
              <a:buFontTx/>
              <a:buNone/>
              <a:defRPr sz="4400">
                <a:solidFill>
                  <a:schemeClr val="tx1"/>
                </a:solidFill>
              </a:defRPr>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11" name="Text Placeholder 9"/>
          <p:cNvSpPr>
            <a:spLocks noGrp="1"/>
          </p:cNvSpPr>
          <p:nvPr userDrawn="1">
            <p:ph type="body" sz="quarter" idx="14"/>
          </p:nvPr>
        </p:nvSpPr>
        <p:spPr>
          <a:xfrm>
            <a:off x="609600" y="5791200"/>
            <a:ext cx="9141619" cy="457200"/>
          </a:xfrm>
        </p:spPr>
        <p:txBody>
          <a:bodyPr wrap="square">
            <a:noAutofit/>
          </a:bodyPr>
          <a:lstStyle>
            <a:lvl1pPr marL="0" indent="0">
              <a:spcBef>
                <a:spcPts val="0"/>
              </a:spcBef>
              <a:buFontTx/>
              <a:buNone/>
              <a:defRPr sz="2800">
                <a:solidFill>
                  <a:schemeClr val="tx1"/>
                </a:solidFill>
              </a:defRPr>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12" name="Text Placeholder 7"/>
          <p:cNvSpPr>
            <a:spLocks noGrp="1"/>
          </p:cNvSpPr>
          <p:nvPr userDrawn="1">
            <p:ph type="body" sz="quarter" idx="15" hasCustomPrompt="1"/>
          </p:nvPr>
        </p:nvSpPr>
        <p:spPr>
          <a:xfrm>
            <a:off x="7935522" y="457200"/>
            <a:ext cx="3646877" cy="354113"/>
          </a:xfrm>
        </p:spPr>
        <p:txBody>
          <a:bodyPr>
            <a:noAutofit/>
          </a:bodyPr>
          <a:lstStyle>
            <a:lvl1pPr marL="0" indent="0" algn="r">
              <a:spcBef>
                <a:spcPts val="0"/>
              </a:spcBef>
              <a:buNone/>
              <a:defRPr sz="2000" baseline="0">
                <a:solidFill>
                  <a:schemeClr val="tx1"/>
                </a:solidFill>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date</a:t>
            </a:r>
          </a:p>
        </p:txBody>
      </p:sp>
    </p:spTree>
    <p:extLst>
      <p:ext uri="{BB962C8B-B14F-4D97-AF65-F5344CB8AC3E}">
        <p14:creationId xmlns:p14="http://schemas.microsoft.com/office/powerpoint/2010/main" val="580623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8228011" cy="1936016"/>
          </a:xfrm>
        </p:spPr>
        <p:txBody>
          <a:bodyPr anchor="t">
            <a:noAutofit/>
          </a:bodyPr>
          <a:lstStyle>
            <a:lvl1pPr>
              <a:lnSpc>
                <a:spcPct val="80000"/>
              </a:lnSpc>
              <a:defRPr sz="7200"/>
            </a:lvl1pPr>
          </a:lstStyle>
          <a:p>
            <a:r>
              <a:rPr lang="en-US"/>
              <a:t>Click to edit Master title style</a:t>
            </a:r>
            <a:endParaRPr/>
          </a:p>
        </p:txBody>
      </p:sp>
      <p:sp>
        <p:nvSpPr>
          <p:cNvPr id="3" name="Text Placeholder 2"/>
          <p:cNvSpPr>
            <a:spLocks noGrp="1"/>
          </p:cNvSpPr>
          <p:nvPr>
            <p:ph type="body" idx="1"/>
          </p:nvPr>
        </p:nvSpPr>
        <p:spPr>
          <a:xfrm>
            <a:off x="609601" y="2545616"/>
            <a:ext cx="8228011" cy="608426"/>
          </a:xfrm>
        </p:spPr>
        <p:txBody>
          <a:bodyPr>
            <a:noAutofit/>
          </a:bodyPr>
          <a:lstStyle>
            <a:lvl1pPr marL="0" indent="0">
              <a:spcBef>
                <a:spcPts val="600"/>
              </a:spcBef>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654495-4BF5-4727-99D4-DFD1D0597350}" type="datetime4">
              <a:rPr lang="en-US" smtClean="0"/>
              <a:t>March 8, 2017</a:t>
            </a:fld>
            <a:endParaRPr/>
          </a:p>
        </p:txBody>
      </p:sp>
      <p:sp>
        <p:nvSpPr>
          <p:cNvPr id="5" name="Footer Placeholder 4"/>
          <p:cNvSpPr>
            <a:spLocks noGrp="1"/>
          </p:cNvSpPr>
          <p:nvPr>
            <p:ph type="ftr" sz="quarter" idx="11"/>
          </p:nvPr>
        </p:nvSpPr>
        <p:spPr/>
        <p:txBody>
          <a:bodyPr/>
          <a:lstStyle/>
          <a:p>
            <a:r>
              <a:rPr lang="en-US"/>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2246664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late Section Header">
    <p:spTree>
      <p:nvGrpSpPr>
        <p:cNvPr id="1" name=""/>
        <p:cNvGrpSpPr/>
        <p:nvPr/>
      </p:nvGrpSpPr>
      <p:grpSpPr>
        <a:xfrm>
          <a:off x="0" y="0"/>
          <a:ext cx="0" cy="0"/>
          <a:chOff x="0" y="0"/>
          <a:chExt cx="0" cy="0"/>
        </a:xfrm>
      </p:grpSpPr>
      <p:sp>
        <p:nvSpPr>
          <p:cNvPr id="7" name="Rectangle 6"/>
          <p:cNvSpPr/>
          <p:nvPr/>
        </p:nvSpPr>
        <p:spPr bwMode="blackWhite">
          <a:xfrm>
            <a:off x="608013" y="608806"/>
            <a:ext cx="10971370" cy="5486400"/>
          </a:xfrm>
          <a:prstGeom prst="rect">
            <a:avLst/>
          </a:prstGeom>
          <a:solidFill>
            <a:srgbClr val="42556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a:p>
        </p:txBody>
      </p:sp>
      <p:sp>
        <p:nvSpPr>
          <p:cNvPr id="2" name="Title 1"/>
          <p:cNvSpPr>
            <a:spLocks noGrp="1"/>
          </p:cNvSpPr>
          <p:nvPr>
            <p:ph type="title"/>
          </p:nvPr>
        </p:nvSpPr>
        <p:spPr>
          <a:xfrm>
            <a:off x="989012" y="990599"/>
            <a:ext cx="8228011" cy="603857"/>
          </a:xfrm>
        </p:spPr>
        <p:txBody>
          <a:bodyPr anchor="t">
            <a:noAutofit/>
          </a:bodyPr>
          <a:lstStyle>
            <a:lvl1pPr>
              <a:lnSpc>
                <a:spcPct val="90000"/>
              </a:lnSpc>
              <a:defRPr sz="400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989013" y="1600885"/>
            <a:ext cx="8228011" cy="533400"/>
          </a:xfrm>
        </p:spPr>
        <p:txBody>
          <a:bodyPr>
            <a:noAutofit/>
          </a:bodyPr>
          <a:lstStyle>
            <a:lvl1pPr marL="0" indent="0">
              <a:spcBef>
                <a:spcPts val="0"/>
              </a:spcBef>
              <a:buNone/>
              <a:defRPr sz="32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A90477-F864-462B-BF44-00D67B14D858}" type="datetime4">
              <a:rPr lang="en-US" smtClean="0"/>
              <a:t>March 8, 2017</a:t>
            </a:fld>
            <a:endParaRPr/>
          </a:p>
        </p:txBody>
      </p:sp>
      <p:sp>
        <p:nvSpPr>
          <p:cNvPr id="5" name="Footer Placeholder 4"/>
          <p:cNvSpPr>
            <a:spLocks noGrp="1"/>
          </p:cNvSpPr>
          <p:nvPr>
            <p:ph type="ftr" sz="quarter" idx="11"/>
          </p:nvPr>
        </p:nvSpPr>
        <p:spPr/>
        <p:txBody>
          <a:bodyPr/>
          <a:lstStyle/>
          <a:p>
            <a:r>
              <a:rPr lang="en-US"/>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307029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Green Frame Divider">
    <p:spTree>
      <p:nvGrpSpPr>
        <p:cNvPr id="1" name=""/>
        <p:cNvGrpSpPr/>
        <p:nvPr/>
      </p:nvGrpSpPr>
      <p:grpSpPr>
        <a:xfrm>
          <a:off x="0" y="0"/>
          <a:ext cx="0" cy="0"/>
          <a:chOff x="0" y="0"/>
          <a:chExt cx="0" cy="0"/>
        </a:xfrm>
      </p:grpSpPr>
      <p:sp>
        <p:nvSpPr>
          <p:cNvPr id="2" name="Title 1"/>
          <p:cNvSpPr>
            <a:spLocks noGrp="1"/>
          </p:cNvSpPr>
          <p:nvPr>
            <p:ph type="title"/>
          </p:nvPr>
        </p:nvSpPr>
        <p:spPr>
          <a:xfrm>
            <a:off x="608013" y="2571746"/>
            <a:ext cx="8228011" cy="576263"/>
          </a:xfrm>
        </p:spPr>
        <p:txBody>
          <a:bodyPr>
            <a:noAutofit/>
          </a:bodyPr>
          <a:lstStyle>
            <a:lvl1pPr>
              <a:defRPr sz="4000"/>
            </a:lvl1pPr>
          </a:lstStyle>
          <a:p>
            <a:r>
              <a:rPr lang="en-US"/>
              <a:t>Click to edit Master title style</a:t>
            </a:r>
            <a:endParaRPr/>
          </a:p>
        </p:txBody>
      </p:sp>
      <p:sp>
        <p:nvSpPr>
          <p:cNvPr id="11" name="Text Placeholder 9"/>
          <p:cNvSpPr>
            <a:spLocks noGrp="1"/>
          </p:cNvSpPr>
          <p:nvPr>
            <p:ph type="body" sz="quarter" idx="14"/>
          </p:nvPr>
        </p:nvSpPr>
        <p:spPr>
          <a:xfrm>
            <a:off x="608014" y="3149201"/>
            <a:ext cx="8228011" cy="533400"/>
          </a:xfrm>
        </p:spPr>
        <p:txBody>
          <a:bodyPr>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3" name="Date Placeholder 2"/>
          <p:cNvSpPr>
            <a:spLocks noGrp="1"/>
          </p:cNvSpPr>
          <p:nvPr>
            <p:ph type="dt" sz="half" idx="10"/>
          </p:nvPr>
        </p:nvSpPr>
        <p:spPr/>
        <p:txBody>
          <a:bodyPr/>
          <a:lstStyle/>
          <a:p>
            <a:fld id="{16E08157-2DC9-4745-A7A9-7046A8583708}" type="datetime4">
              <a:rPr lang="en-US" smtClean="0"/>
              <a:t>March 8, 2017</a:t>
            </a:fld>
            <a:endParaRPr/>
          </a:p>
        </p:txBody>
      </p:sp>
      <p:sp>
        <p:nvSpPr>
          <p:cNvPr id="4" name="Footer Placeholder 3"/>
          <p:cNvSpPr>
            <a:spLocks noGrp="1"/>
          </p:cNvSpPr>
          <p:nvPr>
            <p:ph type="ftr" sz="quarter" idx="11"/>
          </p:nvPr>
        </p:nvSpPr>
        <p:spPr/>
        <p:txBody>
          <a:bodyPr/>
          <a:lstStyle/>
          <a:p>
            <a:r>
              <a:rPr lang="en-US"/>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pPr/>
              <a:t>‹#›</a:t>
            </a:fld>
            <a:endParaRPr/>
          </a:p>
        </p:txBody>
      </p:sp>
      <p:sp>
        <p:nvSpPr>
          <p:cNvPr id="10" name="Freeform 9"/>
          <p:cNvSpPr/>
          <p:nvPr/>
        </p:nvSpPr>
        <p:spPr>
          <a:xfrm>
            <a:off x="608013" y="462819"/>
            <a:ext cx="10986134" cy="1957368"/>
          </a:xfrm>
          <a:custGeom>
            <a:avLst/>
            <a:gdLst>
              <a:gd name="connsiteX0" fmla="*/ 188969 w 10986134"/>
              <a:gd name="connsiteY0" fmla="*/ 176957 h 1957368"/>
              <a:gd name="connsiteX1" fmla="*/ 188969 w 10986134"/>
              <a:gd name="connsiteY1" fmla="*/ 1768399 h 1957368"/>
              <a:gd name="connsiteX2" fmla="*/ 10797165 w 10986134"/>
              <a:gd name="connsiteY2" fmla="*/ 1768399 h 1957368"/>
              <a:gd name="connsiteX3" fmla="*/ 10797165 w 10986134"/>
              <a:gd name="connsiteY3" fmla="*/ 176957 h 1957368"/>
              <a:gd name="connsiteX4" fmla="*/ 10797165 w 10986134"/>
              <a:gd name="connsiteY4" fmla="*/ 0 h 1957368"/>
              <a:gd name="connsiteX5" fmla="*/ 10986134 w 10986134"/>
              <a:gd name="connsiteY5" fmla="*/ 0 h 1957368"/>
              <a:gd name="connsiteX6" fmla="*/ 10986134 w 10986134"/>
              <a:gd name="connsiteY6" fmla="*/ 1957368 h 1957368"/>
              <a:gd name="connsiteX7" fmla="*/ 10971369 w 10986134"/>
              <a:gd name="connsiteY7" fmla="*/ 1957368 h 1957368"/>
              <a:gd name="connsiteX8" fmla="*/ 10797165 w 10986134"/>
              <a:gd name="connsiteY8" fmla="*/ 1957368 h 1957368"/>
              <a:gd name="connsiteX9" fmla="*/ 188969 w 10986134"/>
              <a:gd name="connsiteY9" fmla="*/ 1957368 h 1957368"/>
              <a:gd name="connsiteX10" fmla="*/ 14764 w 10986134"/>
              <a:gd name="connsiteY10" fmla="*/ 1957368 h 1957368"/>
              <a:gd name="connsiteX11" fmla="*/ 0 w 10986134"/>
              <a:gd name="connsiteY11" fmla="*/ 1957368 h 1957368"/>
              <a:gd name="connsiteX12" fmla="*/ 0 w 10986134"/>
              <a:gd name="connsiteY12" fmla="*/ 0 h 1957368"/>
              <a:gd name="connsiteX13" fmla="*/ 14764 w 10986134"/>
              <a:gd name="connsiteY13" fmla="*/ 0 h 1957368"/>
              <a:gd name="connsiteX14" fmla="*/ 188969 w 10986134"/>
              <a:gd name="connsiteY14" fmla="*/ 0 h 1957368"/>
              <a:gd name="connsiteX15" fmla="*/ 10797165 w 10986134"/>
              <a:gd name="connsiteY15" fmla="*/ 0 h 195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6134" h="1957368">
                <a:moveTo>
                  <a:pt x="188969" y="176957"/>
                </a:moveTo>
                <a:lnTo>
                  <a:pt x="188969" y="1768399"/>
                </a:lnTo>
                <a:lnTo>
                  <a:pt x="10797165" y="1768399"/>
                </a:lnTo>
                <a:lnTo>
                  <a:pt x="10797165" y="176957"/>
                </a:lnTo>
                <a:close/>
                <a:moveTo>
                  <a:pt x="10797165" y="0"/>
                </a:moveTo>
                <a:lnTo>
                  <a:pt x="10986134" y="0"/>
                </a:lnTo>
                <a:lnTo>
                  <a:pt x="10986134" y="1957368"/>
                </a:lnTo>
                <a:lnTo>
                  <a:pt x="10971369" y="1957368"/>
                </a:lnTo>
                <a:lnTo>
                  <a:pt x="10797165" y="1957368"/>
                </a:lnTo>
                <a:lnTo>
                  <a:pt x="188969" y="1957368"/>
                </a:lnTo>
                <a:lnTo>
                  <a:pt x="14764" y="1957368"/>
                </a:lnTo>
                <a:lnTo>
                  <a:pt x="0" y="1957368"/>
                </a:lnTo>
                <a:lnTo>
                  <a:pt x="0" y="0"/>
                </a:lnTo>
                <a:lnTo>
                  <a:pt x="14764" y="0"/>
                </a:lnTo>
                <a:lnTo>
                  <a:pt x="188969" y="0"/>
                </a:lnTo>
                <a:lnTo>
                  <a:pt x="10797165" y="0"/>
                </a:lnTo>
                <a:close/>
              </a:path>
            </a:pathLst>
          </a:custGeom>
          <a:solidFill>
            <a:srgbClr val="01A982"/>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pPr>
            <a:endParaRPr/>
          </a:p>
        </p:txBody>
      </p:sp>
      <p:grpSp>
        <p:nvGrpSpPr>
          <p:cNvPr id="12" name="Group 11"/>
          <p:cNvGrpSpPr/>
          <p:nvPr/>
        </p:nvGrpSpPr>
        <p:grpSpPr>
          <a:xfrm>
            <a:off x="610272" y="6248401"/>
            <a:ext cx="969471" cy="390524"/>
            <a:chOff x="3578225" y="1146175"/>
            <a:chExt cx="5038725" cy="2111375"/>
          </a:xfrm>
        </p:grpSpPr>
        <p:sp>
          <p:nvSpPr>
            <p:cNvPr id="13"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14"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Tree>
    <p:extLst>
      <p:ext uri="{BB962C8B-B14F-4D97-AF65-F5344CB8AC3E}">
        <p14:creationId xmlns:p14="http://schemas.microsoft.com/office/powerpoint/2010/main" val="2789513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Purple Frame Divider">
    <p:spTree>
      <p:nvGrpSpPr>
        <p:cNvPr id="1" name=""/>
        <p:cNvGrpSpPr/>
        <p:nvPr/>
      </p:nvGrpSpPr>
      <p:grpSpPr>
        <a:xfrm>
          <a:off x="0" y="0"/>
          <a:ext cx="0" cy="0"/>
          <a:chOff x="0" y="0"/>
          <a:chExt cx="0" cy="0"/>
        </a:xfrm>
      </p:grpSpPr>
      <p:sp>
        <p:nvSpPr>
          <p:cNvPr id="2" name="Title 1"/>
          <p:cNvSpPr>
            <a:spLocks noGrp="1"/>
          </p:cNvSpPr>
          <p:nvPr>
            <p:ph type="title"/>
          </p:nvPr>
        </p:nvSpPr>
        <p:spPr>
          <a:xfrm>
            <a:off x="608013" y="2571746"/>
            <a:ext cx="8228011" cy="576263"/>
          </a:xfrm>
        </p:spPr>
        <p:txBody>
          <a:bodyPr>
            <a:noAutofit/>
          </a:bodyPr>
          <a:lstStyle>
            <a:lvl1pPr>
              <a:defRPr sz="4000"/>
            </a:lvl1pPr>
          </a:lstStyle>
          <a:p>
            <a:r>
              <a:rPr lang="en-US"/>
              <a:t>Click to edit Master title style</a:t>
            </a:r>
            <a:endParaRPr/>
          </a:p>
        </p:txBody>
      </p:sp>
      <p:sp>
        <p:nvSpPr>
          <p:cNvPr id="11" name="Text Placeholder 9"/>
          <p:cNvSpPr>
            <a:spLocks noGrp="1"/>
          </p:cNvSpPr>
          <p:nvPr>
            <p:ph type="body" sz="quarter" idx="14"/>
          </p:nvPr>
        </p:nvSpPr>
        <p:spPr>
          <a:xfrm>
            <a:off x="608014" y="3149201"/>
            <a:ext cx="8228011" cy="533400"/>
          </a:xfrm>
        </p:spPr>
        <p:txBody>
          <a:bodyPr>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3" name="Date Placeholder 2"/>
          <p:cNvSpPr>
            <a:spLocks noGrp="1"/>
          </p:cNvSpPr>
          <p:nvPr>
            <p:ph type="dt" sz="half" idx="10"/>
          </p:nvPr>
        </p:nvSpPr>
        <p:spPr/>
        <p:txBody>
          <a:bodyPr/>
          <a:lstStyle/>
          <a:p>
            <a:fld id="{FDD7D378-E709-4062-9715-39E79557A063}" type="datetime4">
              <a:rPr lang="en-US" smtClean="0"/>
              <a:t>March 8, 2017</a:t>
            </a:fld>
            <a:endParaRPr/>
          </a:p>
        </p:txBody>
      </p:sp>
      <p:sp>
        <p:nvSpPr>
          <p:cNvPr id="4" name="Footer Placeholder 3"/>
          <p:cNvSpPr>
            <a:spLocks noGrp="1"/>
          </p:cNvSpPr>
          <p:nvPr>
            <p:ph type="ftr" sz="quarter" idx="11"/>
          </p:nvPr>
        </p:nvSpPr>
        <p:spPr/>
        <p:txBody>
          <a:bodyPr/>
          <a:lstStyle/>
          <a:p>
            <a:r>
              <a:rPr lang="en-US"/>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pPr/>
              <a:t>‹#›</a:t>
            </a:fld>
            <a:endParaRPr/>
          </a:p>
        </p:txBody>
      </p:sp>
      <p:sp>
        <p:nvSpPr>
          <p:cNvPr id="10" name="Freeform 9"/>
          <p:cNvSpPr/>
          <p:nvPr/>
        </p:nvSpPr>
        <p:spPr>
          <a:xfrm>
            <a:off x="608013" y="462819"/>
            <a:ext cx="10986134" cy="1957368"/>
          </a:xfrm>
          <a:custGeom>
            <a:avLst/>
            <a:gdLst>
              <a:gd name="connsiteX0" fmla="*/ 188969 w 10986134"/>
              <a:gd name="connsiteY0" fmla="*/ 176957 h 1957368"/>
              <a:gd name="connsiteX1" fmla="*/ 188969 w 10986134"/>
              <a:gd name="connsiteY1" fmla="*/ 1768399 h 1957368"/>
              <a:gd name="connsiteX2" fmla="*/ 10797165 w 10986134"/>
              <a:gd name="connsiteY2" fmla="*/ 1768399 h 1957368"/>
              <a:gd name="connsiteX3" fmla="*/ 10797165 w 10986134"/>
              <a:gd name="connsiteY3" fmla="*/ 176957 h 1957368"/>
              <a:gd name="connsiteX4" fmla="*/ 10797165 w 10986134"/>
              <a:gd name="connsiteY4" fmla="*/ 0 h 1957368"/>
              <a:gd name="connsiteX5" fmla="*/ 10986134 w 10986134"/>
              <a:gd name="connsiteY5" fmla="*/ 0 h 1957368"/>
              <a:gd name="connsiteX6" fmla="*/ 10986134 w 10986134"/>
              <a:gd name="connsiteY6" fmla="*/ 1957368 h 1957368"/>
              <a:gd name="connsiteX7" fmla="*/ 10971369 w 10986134"/>
              <a:gd name="connsiteY7" fmla="*/ 1957368 h 1957368"/>
              <a:gd name="connsiteX8" fmla="*/ 10797165 w 10986134"/>
              <a:gd name="connsiteY8" fmla="*/ 1957368 h 1957368"/>
              <a:gd name="connsiteX9" fmla="*/ 188969 w 10986134"/>
              <a:gd name="connsiteY9" fmla="*/ 1957368 h 1957368"/>
              <a:gd name="connsiteX10" fmla="*/ 14764 w 10986134"/>
              <a:gd name="connsiteY10" fmla="*/ 1957368 h 1957368"/>
              <a:gd name="connsiteX11" fmla="*/ 0 w 10986134"/>
              <a:gd name="connsiteY11" fmla="*/ 1957368 h 1957368"/>
              <a:gd name="connsiteX12" fmla="*/ 0 w 10986134"/>
              <a:gd name="connsiteY12" fmla="*/ 0 h 1957368"/>
              <a:gd name="connsiteX13" fmla="*/ 14764 w 10986134"/>
              <a:gd name="connsiteY13" fmla="*/ 0 h 1957368"/>
              <a:gd name="connsiteX14" fmla="*/ 188969 w 10986134"/>
              <a:gd name="connsiteY14" fmla="*/ 0 h 1957368"/>
              <a:gd name="connsiteX15" fmla="*/ 10797165 w 10986134"/>
              <a:gd name="connsiteY15" fmla="*/ 0 h 195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6134" h="1957368">
                <a:moveTo>
                  <a:pt x="188969" y="176957"/>
                </a:moveTo>
                <a:lnTo>
                  <a:pt x="188969" y="1768399"/>
                </a:lnTo>
                <a:lnTo>
                  <a:pt x="10797165" y="1768399"/>
                </a:lnTo>
                <a:lnTo>
                  <a:pt x="10797165" y="176957"/>
                </a:lnTo>
                <a:close/>
                <a:moveTo>
                  <a:pt x="10797165" y="0"/>
                </a:moveTo>
                <a:lnTo>
                  <a:pt x="10986134" y="0"/>
                </a:lnTo>
                <a:lnTo>
                  <a:pt x="10986134" y="1957368"/>
                </a:lnTo>
                <a:lnTo>
                  <a:pt x="10971369" y="1957368"/>
                </a:lnTo>
                <a:lnTo>
                  <a:pt x="10797165" y="1957368"/>
                </a:lnTo>
                <a:lnTo>
                  <a:pt x="188969" y="1957368"/>
                </a:lnTo>
                <a:lnTo>
                  <a:pt x="14764" y="1957368"/>
                </a:lnTo>
                <a:lnTo>
                  <a:pt x="0" y="1957368"/>
                </a:lnTo>
                <a:lnTo>
                  <a:pt x="0" y="0"/>
                </a:lnTo>
                <a:lnTo>
                  <a:pt x="14764" y="0"/>
                </a:lnTo>
                <a:lnTo>
                  <a:pt x="188969" y="0"/>
                </a:lnTo>
                <a:lnTo>
                  <a:pt x="10797165" y="0"/>
                </a:lnTo>
                <a:close/>
              </a:path>
            </a:pathLst>
          </a:custGeom>
          <a:solidFill>
            <a:schemeClr val="accent2"/>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pPr>
            <a:endParaRPr/>
          </a:p>
        </p:txBody>
      </p:sp>
      <p:grpSp>
        <p:nvGrpSpPr>
          <p:cNvPr id="8" name="Group 7"/>
          <p:cNvGrpSpPr/>
          <p:nvPr/>
        </p:nvGrpSpPr>
        <p:grpSpPr>
          <a:xfrm>
            <a:off x="610272" y="6248401"/>
            <a:ext cx="969471" cy="390524"/>
            <a:chOff x="3578225" y="1146175"/>
            <a:chExt cx="5038725" cy="2111375"/>
          </a:xfrm>
        </p:grpSpPr>
        <p:sp>
          <p:nvSpPr>
            <p:cNvPr id="9"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12"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Tree>
    <p:extLst>
      <p:ext uri="{BB962C8B-B14F-4D97-AF65-F5344CB8AC3E}">
        <p14:creationId xmlns:p14="http://schemas.microsoft.com/office/powerpoint/2010/main" val="3717155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ate Turquoise Frame Divider">
    <p:bg>
      <p:bgPr>
        <a:solidFill>
          <a:srgbClr val="42556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8013" y="2571746"/>
            <a:ext cx="8228011" cy="576263"/>
          </a:xfrm>
        </p:spPr>
        <p:txBody>
          <a:bodyPr>
            <a:noAutofit/>
          </a:bodyPr>
          <a:lstStyle>
            <a:lvl1pPr>
              <a:defRPr sz="4000"/>
            </a:lvl1pPr>
          </a:lstStyle>
          <a:p>
            <a:r>
              <a:rPr lang="en-US"/>
              <a:t>Click to edit Master title style</a:t>
            </a:r>
            <a:endParaRPr/>
          </a:p>
        </p:txBody>
      </p:sp>
      <p:sp>
        <p:nvSpPr>
          <p:cNvPr id="11" name="Text Placeholder 9"/>
          <p:cNvSpPr>
            <a:spLocks noGrp="1"/>
          </p:cNvSpPr>
          <p:nvPr>
            <p:ph type="body" sz="quarter" idx="14"/>
          </p:nvPr>
        </p:nvSpPr>
        <p:spPr>
          <a:xfrm>
            <a:off x="608014" y="3149201"/>
            <a:ext cx="8228011" cy="533400"/>
          </a:xfrm>
        </p:spPr>
        <p:txBody>
          <a:bodyPr>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grpSp>
        <p:nvGrpSpPr>
          <p:cNvPr id="8" name="Group 7"/>
          <p:cNvGrpSpPr/>
          <p:nvPr/>
        </p:nvGrpSpPr>
        <p:grpSpPr>
          <a:xfrm>
            <a:off x="610272" y="6248401"/>
            <a:ext cx="969471" cy="390524"/>
            <a:chOff x="3578225" y="1146175"/>
            <a:chExt cx="5038725" cy="2111375"/>
          </a:xfrm>
          <a:solidFill>
            <a:srgbClr val="FFFFFF"/>
          </a:solidFill>
        </p:grpSpPr>
        <p:sp>
          <p:nvSpPr>
            <p:cNvPr id="9"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12"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
        <p:nvSpPr>
          <p:cNvPr id="3" name="Date Placeholder 2"/>
          <p:cNvSpPr>
            <a:spLocks noGrp="1"/>
          </p:cNvSpPr>
          <p:nvPr>
            <p:ph type="dt" sz="half" idx="10"/>
          </p:nvPr>
        </p:nvSpPr>
        <p:spPr/>
        <p:txBody>
          <a:bodyPr/>
          <a:lstStyle/>
          <a:p>
            <a:fld id="{C07C5E14-300D-4720-B5FE-54C7D96D4160}" type="datetime4">
              <a:rPr lang="en-US" smtClean="0"/>
              <a:t>March 8, 2017</a:t>
            </a:fld>
            <a:endParaRPr/>
          </a:p>
        </p:txBody>
      </p:sp>
      <p:sp>
        <p:nvSpPr>
          <p:cNvPr id="4" name="Footer Placeholder 3"/>
          <p:cNvSpPr>
            <a:spLocks noGrp="1"/>
          </p:cNvSpPr>
          <p:nvPr>
            <p:ph type="ftr" sz="quarter" idx="11"/>
          </p:nvPr>
        </p:nvSpPr>
        <p:spPr/>
        <p:txBody>
          <a:bodyPr/>
          <a:lstStyle/>
          <a:p>
            <a:r>
              <a:rPr lang="en-US"/>
              <a:t>Private | Confidential | Internal Use Only </a:t>
            </a:r>
            <a:endParaRPr/>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B016F8AB-BCEA-4347-8BA6-BE776009BC89}" type="slidenum">
              <a:rPr/>
              <a:pPr/>
              <a:t>‹#›</a:t>
            </a:fld>
            <a:endParaRPr/>
          </a:p>
        </p:txBody>
      </p:sp>
      <p:sp>
        <p:nvSpPr>
          <p:cNvPr id="10" name="Freeform 9"/>
          <p:cNvSpPr/>
          <p:nvPr/>
        </p:nvSpPr>
        <p:spPr>
          <a:xfrm>
            <a:off x="608013" y="462819"/>
            <a:ext cx="10986134" cy="1957368"/>
          </a:xfrm>
          <a:custGeom>
            <a:avLst/>
            <a:gdLst>
              <a:gd name="connsiteX0" fmla="*/ 188969 w 10986134"/>
              <a:gd name="connsiteY0" fmla="*/ 176957 h 1957368"/>
              <a:gd name="connsiteX1" fmla="*/ 188969 w 10986134"/>
              <a:gd name="connsiteY1" fmla="*/ 1768399 h 1957368"/>
              <a:gd name="connsiteX2" fmla="*/ 10797165 w 10986134"/>
              <a:gd name="connsiteY2" fmla="*/ 1768399 h 1957368"/>
              <a:gd name="connsiteX3" fmla="*/ 10797165 w 10986134"/>
              <a:gd name="connsiteY3" fmla="*/ 176957 h 1957368"/>
              <a:gd name="connsiteX4" fmla="*/ 10797165 w 10986134"/>
              <a:gd name="connsiteY4" fmla="*/ 0 h 1957368"/>
              <a:gd name="connsiteX5" fmla="*/ 10986134 w 10986134"/>
              <a:gd name="connsiteY5" fmla="*/ 0 h 1957368"/>
              <a:gd name="connsiteX6" fmla="*/ 10986134 w 10986134"/>
              <a:gd name="connsiteY6" fmla="*/ 1957368 h 1957368"/>
              <a:gd name="connsiteX7" fmla="*/ 10971369 w 10986134"/>
              <a:gd name="connsiteY7" fmla="*/ 1957368 h 1957368"/>
              <a:gd name="connsiteX8" fmla="*/ 10797165 w 10986134"/>
              <a:gd name="connsiteY8" fmla="*/ 1957368 h 1957368"/>
              <a:gd name="connsiteX9" fmla="*/ 188969 w 10986134"/>
              <a:gd name="connsiteY9" fmla="*/ 1957368 h 1957368"/>
              <a:gd name="connsiteX10" fmla="*/ 14764 w 10986134"/>
              <a:gd name="connsiteY10" fmla="*/ 1957368 h 1957368"/>
              <a:gd name="connsiteX11" fmla="*/ 0 w 10986134"/>
              <a:gd name="connsiteY11" fmla="*/ 1957368 h 1957368"/>
              <a:gd name="connsiteX12" fmla="*/ 0 w 10986134"/>
              <a:gd name="connsiteY12" fmla="*/ 0 h 1957368"/>
              <a:gd name="connsiteX13" fmla="*/ 14764 w 10986134"/>
              <a:gd name="connsiteY13" fmla="*/ 0 h 1957368"/>
              <a:gd name="connsiteX14" fmla="*/ 188969 w 10986134"/>
              <a:gd name="connsiteY14" fmla="*/ 0 h 1957368"/>
              <a:gd name="connsiteX15" fmla="*/ 10797165 w 10986134"/>
              <a:gd name="connsiteY15" fmla="*/ 0 h 195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6134" h="1957368">
                <a:moveTo>
                  <a:pt x="188969" y="176957"/>
                </a:moveTo>
                <a:lnTo>
                  <a:pt x="188969" y="1768399"/>
                </a:lnTo>
                <a:lnTo>
                  <a:pt x="10797165" y="1768399"/>
                </a:lnTo>
                <a:lnTo>
                  <a:pt x="10797165" y="176957"/>
                </a:lnTo>
                <a:close/>
                <a:moveTo>
                  <a:pt x="10797165" y="0"/>
                </a:moveTo>
                <a:lnTo>
                  <a:pt x="10986134" y="0"/>
                </a:lnTo>
                <a:lnTo>
                  <a:pt x="10986134" y="1957368"/>
                </a:lnTo>
                <a:lnTo>
                  <a:pt x="10971369" y="1957368"/>
                </a:lnTo>
                <a:lnTo>
                  <a:pt x="10797165" y="1957368"/>
                </a:lnTo>
                <a:lnTo>
                  <a:pt x="188969" y="1957368"/>
                </a:lnTo>
                <a:lnTo>
                  <a:pt x="14764" y="1957368"/>
                </a:lnTo>
                <a:lnTo>
                  <a:pt x="0" y="1957368"/>
                </a:lnTo>
                <a:lnTo>
                  <a:pt x="0" y="0"/>
                </a:lnTo>
                <a:lnTo>
                  <a:pt x="14764" y="0"/>
                </a:lnTo>
                <a:lnTo>
                  <a:pt x="188969" y="0"/>
                </a:lnTo>
                <a:lnTo>
                  <a:pt x="10797165" y="0"/>
                </a:lnTo>
                <a:close/>
              </a:path>
            </a:pathLst>
          </a:custGeom>
          <a:solidFill>
            <a:schemeClr val="accent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pPr>
            <a:endParaRPr/>
          </a:p>
        </p:txBody>
      </p:sp>
    </p:spTree>
    <p:extLst>
      <p:ext uri="{BB962C8B-B14F-4D97-AF65-F5344CB8AC3E}">
        <p14:creationId xmlns:p14="http://schemas.microsoft.com/office/powerpoint/2010/main" val="16256419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ate Orange Frame Divider">
    <p:bg>
      <p:bgPr>
        <a:solidFill>
          <a:srgbClr val="42556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8013" y="2571746"/>
            <a:ext cx="8228011" cy="576263"/>
          </a:xfrm>
        </p:spPr>
        <p:txBody>
          <a:bodyPr>
            <a:noAutofit/>
          </a:bodyPr>
          <a:lstStyle>
            <a:lvl1pPr>
              <a:defRPr sz="4000"/>
            </a:lvl1pPr>
          </a:lstStyle>
          <a:p>
            <a:r>
              <a:rPr lang="en-US"/>
              <a:t>Click to edit Master title style</a:t>
            </a:r>
            <a:endParaRPr/>
          </a:p>
        </p:txBody>
      </p:sp>
      <p:sp>
        <p:nvSpPr>
          <p:cNvPr id="11" name="Text Placeholder 9"/>
          <p:cNvSpPr>
            <a:spLocks noGrp="1"/>
          </p:cNvSpPr>
          <p:nvPr>
            <p:ph type="body" sz="quarter" idx="14"/>
          </p:nvPr>
        </p:nvSpPr>
        <p:spPr>
          <a:xfrm>
            <a:off x="608014" y="3149201"/>
            <a:ext cx="8228011" cy="533400"/>
          </a:xfrm>
        </p:spPr>
        <p:txBody>
          <a:bodyPr>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grpSp>
        <p:nvGrpSpPr>
          <p:cNvPr id="8" name="Group 7"/>
          <p:cNvGrpSpPr/>
          <p:nvPr/>
        </p:nvGrpSpPr>
        <p:grpSpPr>
          <a:xfrm>
            <a:off x="610272" y="6248401"/>
            <a:ext cx="969471" cy="390524"/>
            <a:chOff x="3578225" y="1146175"/>
            <a:chExt cx="5038725" cy="2111375"/>
          </a:xfrm>
          <a:solidFill>
            <a:srgbClr val="FFFFFF"/>
          </a:solidFill>
        </p:grpSpPr>
        <p:sp>
          <p:nvSpPr>
            <p:cNvPr id="9"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12"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
        <p:nvSpPr>
          <p:cNvPr id="3" name="Date Placeholder 2"/>
          <p:cNvSpPr>
            <a:spLocks noGrp="1"/>
          </p:cNvSpPr>
          <p:nvPr>
            <p:ph type="dt" sz="half" idx="10"/>
          </p:nvPr>
        </p:nvSpPr>
        <p:spPr/>
        <p:txBody>
          <a:bodyPr/>
          <a:lstStyle/>
          <a:p>
            <a:fld id="{BC7BE07D-E945-4DDF-8452-20009392BF2F}" type="datetime4">
              <a:rPr lang="en-US" smtClean="0"/>
              <a:t>March 8, 2017</a:t>
            </a:fld>
            <a:endParaRPr/>
          </a:p>
        </p:txBody>
      </p:sp>
      <p:sp>
        <p:nvSpPr>
          <p:cNvPr id="4" name="Footer Placeholder 3"/>
          <p:cNvSpPr>
            <a:spLocks noGrp="1"/>
          </p:cNvSpPr>
          <p:nvPr>
            <p:ph type="ftr" sz="quarter" idx="11"/>
          </p:nvPr>
        </p:nvSpPr>
        <p:spPr/>
        <p:txBody>
          <a:bodyPr/>
          <a:lstStyle/>
          <a:p>
            <a:r>
              <a:rPr lang="en-US"/>
              <a:t>Private | Confidential | Internal Use Only </a:t>
            </a:r>
            <a:endParaRPr/>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B016F8AB-BCEA-4347-8BA6-BE776009BC89}" type="slidenum">
              <a:rPr/>
              <a:pPr/>
              <a:t>‹#›</a:t>
            </a:fld>
            <a:endParaRPr/>
          </a:p>
        </p:txBody>
      </p:sp>
      <p:sp>
        <p:nvSpPr>
          <p:cNvPr id="10" name="Freeform 9"/>
          <p:cNvSpPr/>
          <p:nvPr/>
        </p:nvSpPr>
        <p:spPr>
          <a:xfrm>
            <a:off x="608013" y="462819"/>
            <a:ext cx="10986134" cy="1957368"/>
          </a:xfrm>
          <a:custGeom>
            <a:avLst/>
            <a:gdLst>
              <a:gd name="connsiteX0" fmla="*/ 188969 w 10986134"/>
              <a:gd name="connsiteY0" fmla="*/ 176957 h 1957368"/>
              <a:gd name="connsiteX1" fmla="*/ 188969 w 10986134"/>
              <a:gd name="connsiteY1" fmla="*/ 1768399 h 1957368"/>
              <a:gd name="connsiteX2" fmla="*/ 10797165 w 10986134"/>
              <a:gd name="connsiteY2" fmla="*/ 1768399 h 1957368"/>
              <a:gd name="connsiteX3" fmla="*/ 10797165 w 10986134"/>
              <a:gd name="connsiteY3" fmla="*/ 176957 h 1957368"/>
              <a:gd name="connsiteX4" fmla="*/ 10797165 w 10986134"/>
              <a:gd name="connsiteY4" fmla="*/ 0 h 1957368"/>
              <a:gd name="connsiteX5" fmla="*/ 10986134 w 10986134"/>
              <a:gd name="connsiteY5" fmla="*/ 0 h 1957368"/>
              <a:gd name="connsiteX6" fmla="*/ 10986134 w 10986134"/>
              <a:gd name="connsiteY6" fmla="*/ 1957368 h 1957368"/>
              <a:gd name="connsiteX7" fmla="*/ 10971369 w 10986134"/>
              <a:gd name="connsiteY7" fmla="*/ 1957368 h 1957368"/>
              <a:gd name="connsiteX8" fmla="*/ 10797165 w 10986134"/>
              <a:gd name="connsiteY8" fmla="*/ 1957368 h 1957368"/>
              <a:gd name="connsiteX9" fmla="*/ 188969 w 10986134"/>
              <a:gd name="connsiteY9" fmla="*/ 1957368 h 1957368"/>
              <a:gd name="connsiteX10" fmla="*/ 14764 w 10986134"/>
              <a:gd name="connsiteY10" fmla="*/ 1957368 h 1957368"/>
              <a:gd name="connsiteX11" fmla="*/ 0 w 10986134"/>
              <a:gd name="connsiteY11" fmla="*/ 1957368 h 1957368"/>
              <a:gd name="connsiteX12" fmla="*/ 0 w 10986134"/>
              <a:gd name="connsiteY12" fmla="*/ 0 h 1957368"/>
              <a:gd name="connsiteX13" fmla="*/ 14764 w 10986134"/>
              <a:gd name="connsiteY13" fmla="*/ 0 h 1957368"/>
              <a:gd name="connsiteX14" fmla="*/ 188969 w 10986134"/>
              <a:gd name="connsiteY14" fmla="*/ 0 h 1957368"/>
              <a:gd name="connsiteX15" fmla="*/ 10797165 w 10986134"/>
              <a:gd name="connsiteY15" fmla="*/ 0 h 195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6134" h="1957368">
                <a:moveTo>
                  <a:pt x="188969" y="176957"/>
                </a:moveTo>
                <a:lnTo>
                  <a:pt x="188969" y="1768399"/>
                </a:lnTo>
                <a:lnTo>
                  <a:pt x="10797165" y="1768399"/>
                </a:lnTo>
                <a:lnTo>
                  <a:pt x="10797165" y="176957"/>
                </a:lnTo>
                <a:close/>
                <a:moveTo>
                  <a:pt x="10797165" y="0"/>
                </a:moveTo>
                <a:lnTo>
                  <a:pt x="10986134" y="0"/>
                </a:lnTo>
                <a:lnTo>
                  <a:pt x="10986134" y="1957368"/>
                </a:lnTo>
                <a:lnTo>
                  <a:pt x="10971369" y="1957368"/>
                </a:lnTo>
                <a:lnTo>
                  <a:pt x="10797165" y="1957368"/>
                </a:lnTo>
                <a:lnTo>
                  <a:pt x="188969" y="1957368"/>
                </a:lnTo>
                <a:lnTo>
                  <a:pt x="14764" y="1957368"/>
                </a:lnTo>
                <a:lnTo>
                  <a:pt x="0" y="1957368"/>
                </a:lnTo>
                <a:lnTo>
                  <a:pt x="0" y="0"/>
                </a:lnTo>
                <a:lnTo>
                  <a:pt x="14764" y="0"/>
                </a:lnTo>
                <a:lnTo>
                  <a:pt x="188969" y="0"/>
                </a:lnTo>
                <a:lnTo>
                  <a:pt x="10797165" y="0"/>
                </a:lnTo>
                <a:close/>
              </a:path>
            </a:pathLst>
          </a:custGeom>
          <a:solidFill>
            <a:schemeClr val="accent3"/>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pPr>
            <a:endParaRPr/>
          </a:p>
        </p:txBody>
      </p:sp>
    </p:spTree>
    <p:extLst>
      <p:ext uri="{BB962C8B-B14F-4D97-AF65-F5344CB8AC3E}">
        <p14:creationId xmlns:p14="http://schemas.microsoft.com/office/powerpoint/2010/main" val="42263455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519236"/>
            <a:ext cx="10969943" cy="852364"/>
          </a:xfrm>
          <a:prstGeom prst="rect">
            <a:avLst/>
          </a:prstGeom>
        </p:spPr>
        <p:txBody>
          <a:bodyPr vert="horz" lIns="0" tIns="0" rIns="0" bIns="0" rtlCol="0" anchor="t" anchorCtr="0">
            <a:noAutofit/>
          </a:bodyPr>
          <a:lstStyle/>
          <a:p>
            <a:r>
              <a:rPr lang="en-US"/>
              <a:t>Click to edit Master title style</a:t>
            </a:r>
            <a:endParaRPr/>
          </a:p>
        </p:txBody>
      </p:sp>
      <p:sp>
        <p:nvSpPr>
          <p:cNvPr id="3" name="Text Placeholder 2"/>
          <p:cNvSpPr>
            <a:spLocks noGrp="1"/>
          </p:cNvSpPr>
          <p:nvPr>
            <p:ph type="body" idx="1"/>
          </p:nvPr>
        </p:nvSpPr>
        <p:spPr>
          <a:xfrm>
            <a:off x="609600" y="1524000"/>
            <a:ext cx="10969784" cy="457199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p:nvSpPr>
        <p:spPr>
          <a:xfrm>
            <a:off x="608012" y="437706"/>
            <a:ext cx="10972800" cy="18288"/>
          </a:xfrm>
          <a:prstGeom prst="rect">
            <a:avLst/>
          </a:prstGeom>
          <a:solidFill>
            <a:srgbClr val="01A982"/>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a:p>
        </p:txBody>
      </p:sp>
      <p:sp>
        <p:nvSpPr>
          <p:cNvPr id="4" name="Date Placeholder 3"/>
          <p:cNvSpPr>
            <a:spLocks noGrp="1"/>
          </p:cNvSpPr>
          <p:nvPr>
            <p:ph type="dt" sz="half" idx="2"/>
          </p:nvPr>
        </p:nvSpPr>
        <p:spPr>
          <a:xfrm>
            <a:off x="5598212" y="6426104"/>
            <a:ext cx="995578" cy="210312"/>
          </a:xfrm>
          <a:prstGeom prst="rect">
            <a:avLst/>
          </a:prstGeom>
        </p:spPr>
        <p:txBody>
          <a:bodyPr vert="horz" wrap="none" lIns="0" tIns="0" rIns="0" bIns="0" rtlCol="0" anchor="b" anchorCtr="0"/>
          <a:lstStyle>
            <a:lvl1pPr algn="ctr">
              <a:defRPr sz="700">
                <a:solidFill>
                  <a:schemeClr val="tx1"/>
                </a:solidFill>
              </a:defRPr>
            </a:lvl1pPr>
          </a:lstStyle>
          <a:p>
            <a:fld id="{65FD8143-BFA3-46F8-9B90-B0E5CFAF7F7C}" type="datetime4">
              <a:rPr lang="en-US" smtClean="0"/>
              <a:t>March 8, 2017</a:t>
            </a:fld>
            <a:endParaRPr/>
          </a:p>
        </p:txBody>
      </p:sp>
      <p:sp>
        <p:nvSpPr>
          <p:cNvPr id="5" name="Footer Placeholder 4"/>
          <p:cNvSpPr>
            <a:spLocks noGrp="1"/>
          </p:cNvSpPr>
          <p:nvPr>
            <p:ph type="ftr" sz="quarter" idx="3"/>
          </p:nvPr>
        </p:nvSpPr>
        <p:spPr>
          <a:xfrm>
            <a:off x="6934200" y="6426104"/>
            <a:ext cx="4025198" cy="210312"/>
          </a:xfrm>
          <a:prstGeom prst="rect">
            <a:avLst/>
          </a:prstGeom>
        </p:spPr>
        <p:txBody>
          <a:bodyPr vert="horz" wrap="none" lIns="0" tIns="0" rIns="0" bIns="0" rtlCol="0" anchor="b" anchorCtr="0"/>
          <a:lstStyle>
            <a:lvl1pPr algn="r">
              <a:defRPr sz="700">
                <a:solidFill>
                  <a:schemeClr val="tx1"/>
                </a:solidFill>
              </a:defRPr>
            </a:lvl1pPr>
          </a:lstStyle>
          <a:p>
            <a:r>
              <a:rPr lang="en-US"/>
              <a:t>Private | Confidential | Internal Use Only </a:t>
            </a:r>
            <a:endParaRPr/>
          </a:p>
        </p:txBody>
      </p:sp>
      <p:sp>
        <p:nvSpPr>
          <p:cNvPr id="6" name="Slide Number Placeholder 5"/>
          <p:cNvSpPr>
            <a:spLocks noGrp="1"/>
          </p:cNvSpPr>
          <p:nvPr>
            <p:ph type="sldNum" sz="quarter" idx="4"/>
          </p:nvPr>
        </p:nvSpPr>
        <p:spPr bwMode="gray">
          <a:xfrm>
            <a:off x="11049000" y="6430868"/>
            <a:ext cx="533399" cy="232147"/>
          </a:xfrm>
          <a:prstGeom prst="rect">
            <a:avLst/>
          </a:prstGeom>
        </p:spPr>
        <p:txBody>
          <a:bodyPr vert="horz" wrap="none" lIns="0" tIns="0" rIns="0" bIns="0" rtlCol="0" anchor="b" anchorCtr="0"/>
          <a:lstStyle>
            <a:lvl1pPr algn="r">
              <a:defRPr sz="1600">
                <a:solidFill>
                  <a:schemeClr val="accent4"/>
                </a:solidFill>
              </a:defRPr>
            </a:lvl1pPr>
          </a:lstStyle>
          <a:p>
            <a:fld id="{B016F8AB-BCEA-4347-8BA6-BE776009BC89}" type="slidenum">
              <a:rPr lang="en-US" smtClean="0"/>
              <a:pPr/>
              <a:t>‹#›</a:t>
            </a:fld>
            <a:endParaRPr lang="en-US"/>
          </a:p>
        </p:txBody>
      </p:sp>
      <p:grpSp>
        <p:nvGrpSpPr>
          <p:cNvPr id="8" name="Group 7"/>
          <p:cNvGrpSpPr/>
          <p:nvPr/>
        </p:nvGrpSpPr>
        <p:grpSpPr>
          <a:xfrm>
            <a:off x="610272" y="6248401"/>
            <a:ext cx="969471" cy="390524"/>
            <a:chOff x="3578225" y="1146175"/>
            <a:chExt cx="5038725" cy="2111375"/>
          </a:xfrm>
        </p:grpSpPr>
        <p:sp>
          <p:nvSpPr>
            <p:cNvPr id="9"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10"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Tree>
    <p:extLst>
      <p:ext uri="{BB962C8B-B14F-4D97-AF65-F5344CB8AC3E}">
        <p14:creationId xmlns:p14="http://schemas.microsoft.com/office/powerpoint/2010/main" val="168365838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60" r:id="rId3"/>
    <p:sldLayoutId id="2147483651" r:id="rId4"/>
    <p:sldLayoutId id="2147483661" r:id="rId5"/>
    <p:sldLayoutId id="2147483662" r:id="rId6"/>
    <p:sldLayoutId id="2147483663" r:id="rId7"/>
    <p:sldLayoutId id="2147483664" r:id="rId8"/>
    <p:sldLayoutId id="2147483665" r:id="rId9"/>
    <p:sldLayoutId id="2147483666" r:id="rId10"/>
    <p:sldLayoutId id="2147483667" r:id="rId11"/>
    <p:sldLayoutId id="2147483650" r:id="rId12"/>
    <p:sldLayoutId id="2147483668" r:id="rId13"/>
    <p:sldLayoutId id="2147483669" r:id="rId14"/>
    <p:sldLayoutId id="2147483654" r:id="rId15"/>
    <p:sldLayoutId id="2147483679" r:id="rId16"/>
    <p:sldLayoutId id="2147483655" r:id="rId17"/>
    <p:sldLayoutId id="2147483652" r:id="rId18"/>
    <p:sldLayoutId id="2147483653" r:id="rId19"/>
    <p:sldLayoutId id="2147483670" r:id="rId20"/>
    <p:sldLayoutId id="2147483671" r:id="rId21"/>
    <p:sldLayoutId id="2147483672" r:id="rId22"/>
    <p:sldLayoutId id="2147483673" r:id="rId23"/>
    <p:sldLayoutId id="2147483656" r:id="rId24"/>
    <p:sldLayoutId id="2147483674" r:id="rId25"/>
    <p:sldLayoutId id="2147483657" r:id="rId26"/>
    <p:sldLayoutId id="2147483675" r:id="rId27"/>
    <p:sldLayoutId id="2147483676" r:id="rId28"/>
    <p:sldLayoutId id="2147483677" r:id="rId29"/>
    <p:sldLayoutId id="2147483678" r:id="rId30"/>
    <p:sldLayoutId id="2147483649" r:id="rId31"/>
    <p:sldLayoutId id="2147483658" r:id="rId32"/>
    <p:sldLayoutId id="2147483659" r:id="rId33"/>
    <p:sldLayoutId id="2147483682"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tx1"/>
        </a:buClr>
        <a:buFont typeface="Arial" panose="020B0604020202020204" pitchFamily="34" charset="0"/>
        <a:buChar char="–"/>
        <a:defRPr sz="1800" kern="1200">
          <a:solidFill>
            <a:schemeClr val="tx1"/>
          </a:solidFill>
          <a:latin typeface="+mn-lt"/>
          <a:ea typeface="+mn-ea"/>
          <a:cs typeface="+mn-cs"/>
        </a:defRPr>
      </a:lvl1pPr>
      <a:lvl2pPr marL="411480" indent="-182880" algn="l" defTabSz="914400" rtl="0" eaLnBrk="1" latinLnBrk="0" hangingPunct="1">
        <a:lnSpc>
          <a:spcPct val="90000"/>
        </a:lnSpc>
        <a:spcBef>
          <a:spcPts val="800"/>
        </a:spcBef>
        <a:buClr>
          <a:schemeClr val="tx1"/>
        </a:buClr>
        <a:buFont typeface="Arial" panose="020B0604020202020204" pitchFamily="34" charset="0"/>
        <a:buChar char="–"/>
        <a:defRPr sz="1600" kern="1200">
          <a:solidFill>
            <a:schemeClr val="tx1"/>
          </a:solidFill>
          <a:latin typeface="+mn-lt"/>
          <a:ea typeface="+mn-ea"/>
          <a:cs typeface="+mn-cs"/>
        </a:defRPr>
      </a:lvl2pPr>
      <a:lvl3pPr marL="548640" indent="-137160" algn="l" defTabSz="914400"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mn-lt"/>
          <a:ea typeface="+mn-ea"/>
          <a:cs typeface="+mn-cs"/>
        </a:defRPr>
      </a:lvl3pPr>
      <a:lvl4pPr marL="73152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4pPr>
      <a:lvl5pPr marL="86868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5pPr>
      <a:lvl6pPr marL="105156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6pPr>
      <a:lvl7pPr marL="118872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7pPr>
      <a:lvl8pPr marL="137160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8pPr>
      <a:lvl9pPr marL="155448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960" userDrawn="1">
          <p15:clr>
            <a:srgbClr val="F26B43"/>
          </p15:clr>
        </p15:guide>
        <p15:guide id="6" orient="horz"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hyperlink" Target="http://supercomputingfrontiers.com/2017/"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2.xml"/><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8" Type="http://schemas.openxmlformats.org/officeDocument/2006/relationships/hyperlink" Target="https://medium.com/deep-writing/harry-potter-written-by-artificial-intelligence-8a9431803da6#.8mydijk4y" TargetMode="External"/><Relationship Id="rId3" Type="http://schemas.openxmlformats.org/officeDocument/2006/relationships/hyperlink" Target="http://healthitanalytics.com/features/what-is-the-role-of-natural-language-processing-in-healthcare" TargetMode="External"/><Relationship Id="rId7" Type="http://schemas.openxmlformats.org/officeDocument/2006/relationships/hyperlink" Target="http://karpathy.github.io/2015/05/21/rnn-effectiveness/"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 Id="rId6" Type="http://schemas.openxmlformats.org/officeDocument/2006/relationships/hyperlink" Target="http://searchbusinessanalytics.techtarget.com/feature/Text-analysis-software-helps-Lenovo-zero-in-on-the-customer" TargetMode="External"/><Relationship Id="rId5" Type="http://schemas.openxmlformats.org/officeDocument/2006/relationships/hyperlink" Target="http://www.scientificcomputing.com/blog/2014/01/text-mining-next-data-frontier" TargetMode="External"/><Relationship Id="rId4" Type="http://schemas.openxmlformats.org/officeDocument/2006/relationships/hyperlink" Target="http://www.tcs.com/SiteCollectionDocuments/White%20Papers/Insurance_Whitepaper_Mining_Unstructured_Text_Data_for_Insurance_Analytics_08_2010.pd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9.xml"/><Relationship Id="rId1" Type="http://schemas.openxmlformats.org/officeDocument/2006/relationships/slideLayout" Target="../slideLayouts/slideLayout1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016F8AB-BCEA-4347-8BA6-BE776009BC89}" type="slidenum">
              <a:rPr lang="en-US" smtClean="0"/>
              <a:pPr/>
              <a:t>1</a:t>
            </a:fld>
            <a:endParaRPr lang="en-US"/>
          </a:p>
        </p:txBody>
      </p:sp>
      <p:pic>
        <p:nvPicPr>
          <p:cNvPr id="6" name="Picture 5"/>
          <p:cNvPicPr>
            <a:picLocks noChangeAspect="1"/>
          </p:cNvPicPr>
          <p:nvPr/>
        </p:nvPicPr>
        <p:blipFill>
          <a:blip r:embed="rId3"/>
          <a:stretch>
            <a:fillRect/>
          </a:stretch>
        </p:blipFill>
        <p:spPr>
          <a:xfrm>
            <a:off x="3352800" y="643215"/>
            <a:ext cx="6199959" cy="6019800"/>
          </a:xfrm>
          <a:prstGeom prst="rect">
            <a:avLst/>
          </a:prstGeom>
        </p:spPr>
      </p:pic>
    </p:spTree>
    <p:extLst>
      <p:ext uri="{BB962C8B-B14F-4D97-AF65-F5344CB8AC3E}">
        <p14:creationId xmlns:p14="http://schemas.microsoft.com/office/powerpoint/2010/main" val="818269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Demonstration</a:t>
            </a:r>
            <a:endParaRPr lang="en-SG"/>
          </a:p>
        </p:txBody>
      </p:sp>
      <p:sp>
        <p:nvSpPr>
          <p:cNvPr id="5" name="Text Placeholder 4"/>
          <p:cNvSpPr>
            <a:spLocks noGrp="1"/>
          </p:cNvSpPr>
          <p:nvPr>
            <p:ph type="body" sz="quarter" idx="14"/>
          </p:nvPr>
        </p:nvSpPr>
        <p:spPr/>
        <p:txBody>
          <a:bodyPr/>
          <a:lstStyle/>
          <a:p>
            <a:endParaRPr lang="en-SG"/>
          </a:p>
        </p:txBody>
      </p:sp>
    </p:spTree>
    <p:extLst>
      <p:ext uri="{BB962C8B-B14F-4D97-AF65-F5344CB8AC3E}">
        <p14:creationId xmlns:p14="http://schemas.microsoft.com/office/powerpoint/2010/main" val="1596399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Lesson Summary</a:t>
            </a:r>
            <a:endParaRPr lang="en-SG"/>
          </a:p>
        </p:txBody>
      </p:sp>
      <p:sp>
        <p:nvSpPr>
          <p:cNvPr id="3" name="Text Placeholder 2"/>
          <p:cNvSpPr>
            <a:spLocks noGrp="1"/>
          </p:cNvSpPr>
          <p:nvPr>
            <p:ph type="body" sz="quarter" idx="14"/>
          </p:nvPr>
        </p:nvSpPr>
        <p:spPr/>
        <p:txBody>
          <a:bodyPr/>
          <a:lstStyle/>
          <a:p>
            <a:endParaRPr lang="en-SG"/>
          </a:p>
        </p:txBody>
      </p:sp>
      <p:sp>
        <p:nvSpPr>
          <p:cNvPr id="4" name="Slide Number Placeholder 3"/>
          <p:cNvSpPr>
            <a:spLocks noGrp="1"/>
          </p:cNvSpPr>
          <p:nvPr>
            <p:ph type="sldNum" sz="quarter" idx="12"/>
          </p:nvPr>
        </p:nvSpPr>
        <p:spPr/>
        <p:txBody>
          <a:bodyPr/>
          <a:lstStyle/>
          <a:p>
            <a:fld id="{B016F8AB-BCEA-4347-8BA6-BE776009BC89}" type="slidenum">
              <a:rPr lang="en-SG" smtClean="0"/>
              <a:pPr/>
              <a:t>11</a:t>
            </a:fld>
            <a:endParaRPr lang="en-SG"/>
          </a:p>
        </p:txBody>
      </p:sp>
    </p:spTree>
    <p:extLst>
      <p:ext uri="{BB962C8B-B14F-4D97-AF65-F5344CB8AC3E}">
        <p14:creationId xmlns:p14="http://schemas.microsoft.com/office/powerpoint/2010/main" val="3211808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Summary</a:t>
            </a:r>
            <a:endParaRPr lang="en-SG" dirty="0"/>
          </a:p>
        </p:txBody>
      </p:sp>
      <p:sp>
        <p:nvSpPr>
          <p:cNvPr id="6" name="Content Placeholder 5"/>
          <p:cNvSpPr>
            <a:spLocks noGrp="1"/>
          </p:cNvSpPr>
          <p:nvPr>
            <p:ph idx="1"/>
          </p:nvPr>
        </p:nvSpPr>
        <p:spPr/>
        <p:txBody>
          <a:bodyPr>
            <a:normAutofit/>
          </a:bodyPr>
          <a:lstStyle/>
          <a:p>
            <a:r>
              <a:rPr lang="en-US" dirty="0"/>
              <a:t>what text analytics is, and its applications. </a:t>
            </a:r>
          </a:p>
          <a:p>
            <a:r>
              <a:rPr lang="en-US" dirty="0"/>
              <a:t>Basic text analytics operations. </a:t>
            </a:r>
          </a:p>
          <a:p>
            <a:pPr lvl="1"/>
            <a:r>
              <a:rPr lang="en-US" dirty="0"/>
              <a:t>Tokenization, remove punctuations and stop words, stem and lemmatize the token. </a:t>
            </a:r>
          </a:p>
          <a:p>
            <a:pPr lvl="1"/>
            <a:r>
              <a:rPr lang="en-US" dirty="0"/>
              <a:t>Vector representation of text</a:t>
            </a:r>
          </a:p>
          <a:p>
            <a:pPr lvl="1"/>
            <a:r>
              <a:rPr lang="en-US" dirty="0"/>
              <a:t>Sparse matrix</a:t>
            </a:r>
          </a:p>
          <a:p>
            <a:r>
              <a:rPr lang="en-US" dirty="0"/>
              <a:t>Enhanced Tokens</a:t>
            </a:r>
          </a:p>
          <a:p>
            <a:pPr lvl="1"/>
            <a:r>
              <a:rPr lang="en-US" dirty="0"/>
              <a:t>POS</a:t>
            </a:r>
          </a:p>
          <a:p>
            <a:pPr lvl="1"/>
            <a:r>
              <a:rPr lang="en-US" dirty="0" err="1"/>
              <a:t>Ngrams</a:t>
            </a:r>
            <a:endParaRPr lang="en-US" dirty="0"/>
          </a:p>
          <a:p>
            <a:pPr lvl="1"/>
            <a:r>
              <a:rPr lang="en-US" dirty="0"/>
              <a:t>Entity recognition</a:t>
            </a:r>
          </a:p>
          <a:p>
            <a:pPr lvl="1"/>
            <a:r>
              <a:rPr lang="en-US" dirty="0"/>
              <a:t>Sentiment Analysis</a:t>
            </a:r>
          </a:p>
          <a:p>
            <a:r>
              <a:rPr lang="en-SG" dirty="0"/>
              <a:t>Text analysis</a:t>
            </a:r>
          </a:p>
          <a:p>
            <a:pPr lvl="1"/>
            <a:r>
              <a:rPr lang="en-SG" dirty="0"/>
              <a:t>cosine similarity </a:t>
            </a:r>
          </a:p>
          <a:p>
            <a:pPr lvl="1"/>
            <a:r>
              <a:rPr lang="en-SG" dirty="0"/>
              <a:t>topic modelling.</a:t>
            </a:r>
          </a:p>
        </p:txBody>
      </p:sp>
      <p:sp>
        <p:nvSpPr>
          <p:cNvPr id="4" name="Slide Number Placeholder 3"/>
          <p:cNvSpPr>
            <a:spLocks noGrp="1"/>
          </p:cNvSpPr>
          <p:nvPr>
            <p:ph type="sldNum" sz="quarter" idx="12"/>
          </p:nvPr>
        </p:nvSpPr>
        <p:spPr/>
        <p:txBody>
          <a:bodyPr/>
          <a:lstStyle/>
          <a:p>
            <a:fld id="{B016F8AB-BCEA-4347-8BA6-BE776009BC89}" type="slidenum">
              <a:rPr lang="en-SG" smtClean="0"/>
              <a:pPr/>
              <a:t>12</a:t>
            </a:fld>
            <a:endParaRPr lang="en-SG"/>
          </a:p>
        </p:txBody>
      </p:sp>
    </p:spTree>
    <p:extLst>
      <p:ext uri="{BB962C8B-B14F-4D97-AF65-F5344CB8AC3E}">
        <p14:creationId xmlns:p14="http://schemas.microsoft.com/office/powerpoint/2010/main" val="1104108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endParaRPr lang="en-SG" dirty="0"/>
          </a:p>
        </p:txBody>
      </p:sp>
      <p:sp>
        <p:nvSpPr>
          <p:cNvPr id="3" name="Content Placeholder 2"/>
          <p:cNvSpPr>
            <a:spLocks noGrp="1"/>
          </p:cNvSpPr>
          <p:nvPr>
            <p:ph idx="1"/>
          </p:nvPr>
        </p:nvSpPr>
        <p:spPr/>
        <p:txBody>
          <a:bodyPr/>
          <a:lstStyle/>
          <a:p>
            <a:r>
              <a:rPr lang="en-SG" dirty="0"/>
              <a:t>shortcomings of the current state of art</a:t>
            </a:r>
          </a:p>
          <a:p>
            <a:pPr lvl="1"/>
            <a:r>
              <a:rPr lang="en-SG" dirty="0"/>
              <a:t>does not take into account the semantics of the words. </a:t>
            </a:r>
          </a:p>
          <a:p>
            <a:pPr lvl="1"/>
            <a:r>
              <a:rPr lang="en-US" dirty="0"/>
              <a:t>Relationship of words.</a:t>
            </a:r>
          </a:p>
          <a:p>
            <a:r>
              <a:rPr lang="en-US" dirty="0"/>
              <a:t>Other topics not covered</a:t>
            </a:r>
          </a:p>
          <a:p>
            <a:pPr lvl="1"/>
            <a:r>
              <a:rPr lang="en-US" dirty="0"/>
              <a:t>Document classification.</a:t>
            </a:r>
          </a:p>
          <a:p>
            <a:pPr lvl="1"/>
            <a:r>
              <a:rPr lang="en-US" dirty="0"/>
              <a:t>Document summarization.</a:t>
            </a:r>
          </a:p>
        </p:txBody>
      </p:sp>
      <p:sp>
        <p:nvSpPr>
          <p:cNvPr id="4" name="Slide Number Placeholder 3"/>
          <p:cNvSpPr>
            <a:spLocks noGrp="1"/>
          </p:cNvSpPr>
          <p:nvPr>
            <p:ph type="sldNum" sz="quarter" idx="12"/>
          </p:nvPr>
        </p:nvSpPr>
        <p:spPr/>
        <p:txBody>
          <a:bodyPr/>
          <a:lstStyle/>
          <a:p>
            <a:fld id="{B016F8AB-BCEA-4347-8BA6-BE776009BC89}" type="slidenum">
              <a:rPr lang="en-SG" smtClean="0"/>
              <a:pPr/>
              <a:t>13</a:t>
            </a:fld>
            <a:endParaRPr lang="en-SG"/>
          </a:p>
        </p:txBody>
      </p:sp>
    </p:spTree>
    <p:extLst>
      <p:ext uri="{BB962C8B-B14F-4D97-AF65-F5344CB8AC3E}">
        <p14:creationId xmlns:p14="http://schemas.microsoft.com/office/powerpoint/2010/main" val="3578844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016F8AB-BCEA-4347-8BA6-BE776009BC89}" type="slidenum">
              <a:rPr lang="en-US" smtClean="0"/>
              <a:pPr/>
              <a:t>14</a:t>
            </a:fld>
            <a:endParaRPr lang="en-US"/>
          </a:p>
        </p:txBody>
      </p:sp>
      <p:pic>
        <p:nvPicPr>
          <p:cNvPr id="6" name="Picture 5"/>
          <p:cNvPicPr>
            <a:picLocks noChangeAspect="1"/>
          </p:cNvPicPr>
          <p:nvPr/>
        </p:nvPicPr>
        <p:blipFill>
          <a:blip r:embed="rId3"/>
          <a:stretch>
            <a:fillRect/>
          </a:stretch>
        </p:blipFill>
        <p:spPr>
          <a:xfrm>
            <a:off x="3352800" y="457200"/>
            <a:ext cx="6199959" cy="6019800"/>
          </a:xfrm>
          <a:prstGeom prst="rect">
            <a:avLst/>
          </a:prstGeom>
        </p:spPr>
      </p:pic>
      <p:sp>
        <p:nvSpPr>
          <p:cNvPr id="2" name="TextBox 1"/>
          <p:cNvSpPr txBox="1"/>
          <p:nvPr/>
        </p:nvSpPr>
        <p:spPr>
          <a:xfrm>
            <a:off x="2109379" y="6663015"/>
            <a:ext cx="8686800" cy="228600"/>
          </a:xfrm>
          <a:prstGeom prst="rect">
            <a:avLst/>
          </a:prstGeom>
          <a:noFill/>
        </p:spPr>
        <p:txBody>
          <a:bodyPr wrap="square" lIns="0" tIns="0" rIns="0" bIns="0" rtlCol="0">
            <a:noAutofit/>
          </a:bodyPr>
          <a:lstStyle/>
          <a:p>
            <a:pPr>
              <a:lnSpc>
                <a:spcPct val="90000"/>
              </a:lnSpc>
            </a:pPr>
            <a:r>
              <a:rPr lang="en-US" sz="1200">
                <a:solidFill>
                  <a:schemeClr val="bg1">
                    <a:lumMod val="50000"/>
                  </a:schemeClr>
                </a:solidFill>
              </a:rPr>
              <a:t>Source: Deutsch, M. https://medium.com/deep-writing/harry-potter-written-by-artificial-intelligence-8a9431803da6#.8mydijk4y</a:t>
            </a:r>
          </a:p>
        </p:txBody>
      </p:sp>
    </p:spTree>
    <p:extLst>
      <p:ext uri="{BB962C8B-B14F-4D97-AF65-F5344CB8AC3E}">
        <p14:creationId xmlns:p14="http://schemas.microsoft.com/office/powerpoint/2010/main" val="3247857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SG"/>
          </a:p>
        </p:txBody>
      </p:sp>
      <p:sp>
        <p:nvSpPr>
          <p:cNvPr id="3" name="Content Placeholder 2"/>
          <p:cNvSpPr>
            <a:spLocks noGrp="1"/>
          </p:cNvSpPr>
          <p:nvPr>
            <p:ph idx="1"/>
          </p:nvPr>
        </p:nvSpPr>
        <p:spPr/>
        <p:txBody>
          <a:bodyPr/>
          <a:lstStyle/>
          <a:p>
            <a:endParaRPr lang="en-SG"/>
          </a:p>
        </p:txBody>
      </p:sp>
      <p:sp>
        <p:nvSpPr>
          <p:cNvPr id="4" name="Slide Number Placeholder 3"/>
          <p:cNvSpPr>
            <a:spLocks noGrp="1"/>
          </p:cNvSpPr>
          <p:nvPr>
            <p:ph type="sldNum" sz="quarter" idx="12"/>
          </p:nvPr>
        </p:nvSpPr>
        <p:spPr/>
        <p:txBody>
          <a:bodyPr/>
          <a:lstStyle/>
          <a:p>
            <a:fld id="{B016F8AB-BCEA-4347-8BA6-BE776009BC89}" type="slidenum">
              <a:rPr lang="en-SG" smtClean="0"/>
              <a:pPr/>
              <a:t>15</a:t>
            </a:fld>
            <a:endParaRPr lang="en-SG"/>
          </a:p>
        </p:txBody>
      </p:sp>
    </p:spTree>
    <p:extLst>
      <p:ext uri="{BB962C8B-B14F-4D97-AF65-F5344CB8AC3E}">
        <p14:creationId xmlns:p14="http://schemas.microsoft.com/office/powerpoint/2010/main" val="2917855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Q&amp;A</a:t>
            </a:r>
            <a:endParaRPr lang="en-SG" dirty="0"/>
          </a:p>
        </p:txBody>
      </p:sp>
      <p:sp>
        <p:nvSpPr>
          <p:cNvPr id="6" name="Text Placeholder 5"/>
          <p:cNvSpPr>
            <a:spLocks noGrp="1"/>
          </p:cNvSpPr>
          <p:nvPr>
            <p:ph type="body" sz="quarter" idx="14"/>
          </p:nvPr>
        </p:nvSpPr>
        <p:spPr/>
        <p:txBody>
          <a:bodyPr/>
          <a:lstStyle/>
          <a:p>
            <a:endParaRPr lang="en-SG"/>
          </a:p>
        </p:txBody>
      </p:sp>
      <p:sp>
        <p:nvSpPr>
          <p:cNvPr id="4" name="Slide Number Placeholder 3"/>
          <p:cNvSpPr>
            <a:spLocks noGrp="1"/>
          </p:cNvSpPr>
          <p:nvPr>
            <p:ph type="sldNum" sz="quarter" idx="12"/>
          </p:nvPr>
        </p:nvSpPr>
        <p:spPr/>
        <p:txBody>
          <a:bodyPr/>
          <a:lstStyle/>
          <a:p>
            <a:fld id="{B016F8AB-BCEA-4347-8BA6-BE776009BC89}" type="slidenum">
              <a:rPr lang="en-SG" smtClean="0"/>
              <a:pPr/>
              <a:t>16</a:t>
            </a:fld>
            <a:endParaRPr lang="en-SG"/>
          </a:p>
        </p:txBody>
      </p:sp>
    </p:spTree>
    <p:extLst>
      <p:ext uri="{BB962C8B-B14F-4D97-AF65-F5344CB8AC3E}">
        <p14:creationId xmlns:p14="http://schemas.microsoft.com/office/powerpoint/2010/main" val="321227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Additional Slides</a:t>
            </a:r>
          </a:p>
        </p:txBody>
      </p:sp>
      <p:sp>
        <p:nvSpPr>
          <p:cNvPr id="4" name="Subtitle 3"/>
          <p:cNvSpPr>
            <a:spLocks noGrp="1"/>
          </p:cNvSpPr>
          <p:nvPr>
            <p:ph type="subTitle" idx="1"/>
          </p:nvPr>
        </p:nvSpPr>
        <p:spPr/>
        <p:txBody>
          <a:bodyPr/>
          <a:lstStyle/>
          <a:p>
            <a:endParaRPr lang="en-US"/>
          </a:p>
        </p:txBody>
      </p:sp>
      <p:sp>
        <p:nvSpPr>
          <p:cNvPr id="5" name="Text Placeholder 4"/>
          <p:cNvSpPr>
            <a:spLocks noGrp="1"/>
          </p:cNvSpPr>
          <p:nvPr>
            <p:ph type="body" sz="quarter" idx="13"/>
          </p:nvPr>
        </p:nvSpPr>
        <p:spPr/>
        <p:txBody>
          <a:bodyPr/>
          <a:lstStyle/>
          <a:p>
            <a:endParaRPr lang="en-US"/>
          </a:p>
        </p:txBody>
      </p:sp>
      <p:sp>
        <p:nvSpPr>
          <p:cNvPr id="2" name="Slide Number Placeholder 1"/>
          <p:cNvSpPr>
            <a:spLocks noGrp="1"/>
          </p:cNvSpPr>
          <p:nvPr>
            <p:ph type="sldNum" sz="quarter" idx="4294967295"/>
          </p:nvPr>
        </p:nvSpPr>
        <p:spPr>
          <a:xfrm>
            <a:off x="11658600" y="6430963"/>
            <a:ext cx="533400" cy="231775"/>
          </a:xfrm>
        </p:spPr>
        <p:txBody>
          <a:bodyPr/>
          <a:lstStyle/>
          <a:p>
            <a:fld id="{B016F8AB-BCEA-4347-8BA6-BE776009BC89}" type="slidenum">
              <a:rPr lang="en-US" smtClean="0"/>
              <a:t>17</a:t>
            </a:fld>
            <a:endParaRPr lang="en-US"/>
          </a:p>
        </p:txBody>
      </p:sp>
    </p:spTree>
    <p:extLst>
      <p:ext uri="{BB962C8B-B14F-4D97-AF65-F5344CB8AC3E}">
        <p14:creationId xmlns:p14="http://schemas.microsoft.com/office/powerpoint/2010/main" val="2318758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Structuring Unstructured Text</a:t>
            </a:r>
            <a:endParaRPr lang="en-SG"/>
          </a:p>
        </p:txBody>
      </p:sp>
      <p:sp>
        <p:nvSpPr>
          <p:cNvPr id="3" name="Content Placeholder 2"/>
          <p:cNvSpPr>
            <a:spLocks noGrp="1"/>
          </p:cNvSpPr>
          <p:nvPr>
            <p:ph idx="1"/>
          </p:nvPr>
        </p:nvSpPr>
        <p:spPr>
          <a:xfrm>
            <a:off x="609600" y="1524000"/>
            <a:ext cx="10969784" cy="4906868"/>
          </a:xfrm>
        </p:spPr>
        <p:txBody>
          <a:bodyPr>
            <a:normAutofit/>
          </a:bodyPr>
          <a:lstStyle/>
          <a:p>
            <a:r>
              <a:rPr lang="en-US"/>
              <a:t>Texts are unstructured data, so need to be represented in a structured form, i.e. a matrix, before any analytics can be performed.</a:t>
            </a:r>
          </a:p>
          <a:p>
            <a:pPr lvl="1"/>
            <a:r>
              <a:rPr lang="en-US"/>
              <a:t>E.g. Vectorizing these sentences, result in a Document-Term matrix (DTM):</a:t>
            </a:r>
          </a:p>
          <a:p>
            <a:pPr marL="754380" lvl="2" indent="-342900">
              <a:buFont typeface="+mj-lt"/>
              <a:buAutoNum type="arabicPeriod"/>
            </a:pPr>
            <a:r>
              <a:rPr lang="en-US"/>
              <a:t>'Efforts to build exascale supercomputers‘</a:t>
            </a:r>
          </a:p>
          <a:p>
            <a:pPr marL="754380" lvl="2" indent="-342900">
              <a:buFont typeface="+mj-lt"/>
              <a:buAutoNum type="arabicPeriod"/>
            </a:pPr>
            <a:r>
              <a:rPr lang="en-US"/>
              <a:t>'Software and run-time systems for exascale era'</a:t>
            </a:r>
          </a:p>
          <a:p>
            <a:pPr marL="754380" lvl="2" indent="-342900">
              <a:buFont typeface="+mj-lt"/>
              <a:buAutoNum type="arabicPeriod"/>
            </a:pPr>
            <a:r>
              <a:rPr lang="en-US"/>
              <a:t>'New, non-standard processor architectures‘</a:t>
            </a:r>
          </a:p>
          <a:p>
            <a:pPr marL="617220" lvl="1" indent="-342900"/>
            <a:r>
              <a:rPr lang="en-US"/>
              <a:t>Assigning value to words</a:t>
            </a:r>
          </a:p>
          <a:p>
            <a:pPr marL="754380" lvl="2" indent="-342900"/>
            <a:r>
              <a:rPr lang="en-US"/>
              <a:t>Word count, Log(count of words), normalizing by length of text (e.g. count / total number of words in the sentence), </a:t>
            </a:r>
            <a:r>
              <a:rPr lang="en-US" err="1"/>
              <a:t>tf-idf</a:t>
            </a:r>
            <a:endParaRPr lang="en-US"/>
          </a:p>
          <a:p>
            <a:pPr marL="617220" lvl="1" indent="-342900"/>
            <a:endParaRPr lang="en-US"/>
          </a:p>
          <a:p>
            <a:pPr marL="754380" lvl="2" indent="-342900">
              <a:buFont typeface="+mj-lt"/>
              <a:buAutoNum type="arabicPeriod"/>
            </a:pPr>
            <a:endParaRPr lang="en-US"/>
          </a:p>
          <a:p>
            <a:pPr marL="754380" lvl="2" indent="-342900">
              <a:buFont typeface="+mj-lt"/>
              <a:buAutoNum type="arabicPeriod"/>
            </a:pPr>
            <a:endParaRPr lang="en-US"/>
          </a:p>
          <a:p>
            <a:pPr marL="754380" lvl="2" indent="-342900">
              <a:buFont typeface="+mj-lt"/>
              <a:buAutoNum type="arabicPeriod"/>
            </a:pPr>
            <a:endParaRPr lang="en-US"/>
          </a:p>
          <a:p>
            <a:pPr marL="754380" lvl="2" indent="-342900">
              <a:buFont typeface="+mj-lt"/>
              <a:buAutoNum type="arabicPeriod"/>
            </a:pPr>
            <a:endParaRPr lang="en-US"/>
          </a:p>
          <a:p>
            <a:pPr marL="754380" lvl="2" indent="-342900">
              <a:buFont typeface="+mj-lt"/>
              <a:buAutoNum type="arabicPeriod"/>
            </a:pPr>
            <a:endParaRPr lang="en-US"/>
          </a:p>
          <a:p>
            <a:pPr marL="754380" lvl="2" indent="-342900">
              <a:buFont typeface="+mj-lt"/>
              <a:buAutoNum type="arabicPeriod"/>
            </a:pPr>
            <a:endParaRPr lang="en-US"/>
          </a:p>
          <a:p>
            <a:pPr marL="754380" lvl="2" indent="-342900">
              <a:buFont typeface="+mj-lt"/>
              <a:buAutoNum type="arabicPeriod"/>
            </a:pPr>
            <a:endParaRPr lang="en-US"/>
          </a:p>
          <a:p>
            <a:pPr marL="411480" lvl="2" indent="0">
              <a:buNone/>
            </a:pPr>
            <a:endParaRPr lang="en-US"/>
          </a:p>
          <a:p>
            <a:pPr marL="411480" lvl="2" indent="0">
              <a:buNone/>
            </a:pPr>
            <a:endParaRPr lang="en-US"/>
          </a:p>
        </p:txBody>
      </p:sp>
      <p:sp>
        <p:nvSpPr>
          <p:cNvPr id="4" name="Slide Number Placeholder 3"/>
          <p:cNvSpPr>
            <a:spLocks noGrp="1"/>
          </p:cNvSpPr>
          <p:nvPr>
            <p:ph type="sldNum" sz="quarter" idx="12"/>
          </p:nvPr>
        </p:nvSpPr>
        <p:spPr/>
        <p:txBody>
          <a:bodyPr/>
          <a:lstStyle/>
          <a:p>
            <a:fld id="{B016F8AB-BCEA-4347-8BA6-BE776009BC89}" type="slidenum">
              <a:rPr lang="en-SG" smtClean="0"/>
              <a:pPr/>
              <a:t>18</a:t>
            </a:fld>
            <a:endParaRPr lang="en-SG"/>
          </a:p>
        </p:txBody>
      </p:sp>
      <p:pic>
        <p:nvPicPr>
          <p:cNvPr id="5" name="Picture 4"/>
          <p:cNvPicPr>
            <a:picLocks noChangeAspect="1"/>
          </p:cNvPicPr>
          <p:nvPr/>
        </p:nvPicPr>
        <p:blipFill>
          <a:blip r:embed="rId3"/>
          <a:stretch>
            <a:fillRect/>
          </a:stretch>
        </p:blipFill>
        <p:spPr>
          <a:xfrm>
            <a:off x="674628" y="3866022"/>
            <a:ext cx="10839567" cy="2229978"/>
          </a:xfrm>
          <a:prstGeom prst="rect">
            <a:avLst/>
          </a:prstGeom>
        </p:spPr>
      </p:pic>
    </p:spTree>
    <p:extLst>
      <p:ext uri="{BB962C8B-B14F-4D97-AF65-F5344CB8AC3E}">
        <p14:creationId xmlns:p14="http://schemas.microsoft.com/office/powerpoint/2010/main" val="4042025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Structuring Unstructured Text</a:t>
            </a:r>
          </a:p>
        </p:txBody>
      </p:sp>
      <p:sp>
        <p:nvSpPr>
          <p:cNvPr id="4" name="Slide Number Placeholder 3"/>
          <p:cNvSpPr>
            <a:spLocks noGrp="1"/>
          </p:cNvSpPr>
          <p:nvPr>
            <p:ph type="sldNum" sz="quarter" idx="12"/>
          </p:nvPr>
        </p:nvSpPr>
        <p:spPr/>
        <p:txBody>
          <a:bodyPr/>
          <a:lstStyle/>
          <a:p>
            <a:fld id="{B016F8AB-BCEA-4347-8BA6-BE776009BC89}" type="slidenum">
              <a:rPr lang="en-US" smtClean="0"/>
              <a:pPr/>
              <a:t>19</a:t>
            </a:fld>
            <a:endParaRPr lang="en-US"/>
          </a:p>
        </p:txBody>
      </p:sp>
      <p:pic>
        <p:nvPicPr>
          <p:cNvPr id="5" name="Picture 4"/>
          <p:cNvPicPr>
            <a:picLocks noChangeAspect="1"/>
          </p:cNvPicPr>
          <p:nvPr/>
        </p:nvPicPr>
        <p:blipFill>
          <a:blip r:embed="rId3"/>
          <a:stretch>
            <a:fillRect/>
          </a:stretch>
        </p:blipFill>
        <p:spPr>
          <a:xfrm>
            <a:off x="609441" y="1395845"/>
            <a:ext cx="9536172" cy="1961836"/>
          </a:xfrm>
          <a:prstGeom prst="rect">
            <a:avLst/>
          </a:prstGeom>
        </p:spPr>
      </p:pic>
      <p:sp>
        <p:nvSpPr>
          <p:cNvPr id="7" name="TextBox 6"/>
          <p:cNvSpPr txBox="1"/>
          <p:nvPr/>
        </p:nvSpPr>
        <p:spPr>
          <a:xfrm>
            <a:off x="761841" y="1143000"/>
            <a:ext cx="4876959" cy="381000"/>
          </a:xfrm>
          <a:prstGeom prst="rect">
            <a:avLst/>
          </a:prstGeom>
          <a:noFill/>
        </p:spPr>
        <p:txBody>
          <a:bodyPr wrap="square" lIns="0" tIns="0" rIns="0" bIns="0" rtlCol="0">
            <a:noAutofit/>
          </a:bodyPr>
          <a:lstStyle/>
          <a:p>
            <a:pPr>
              <a:lnSpc>
                <a:spcPct val="90000"/>
              </a:lnSpc>
            </a:pPr>
            <a:r>
              <a:rPr lang="en-US"/>
              <a:t>Dense Matrix</a:t>
            </a:r>
          </a:p>
        </p:txBody>
      </p:sp>
      <p:sp>
        <p:nvSpPr>
          <p:cNvPr id="8" name="TextBox 7"/>
          <p:cNvSpPr txBox="1"/>
          <p:nvPr/>
        </p:nvSpPr>
        <p:spPr>
          <a:xfrm>
            <a:off x="762000" y="3505200"/>
            <a:ext cx="4876959" cy="381000"/>
          </a:xfrm>
          <a:prstGeom prst="rect">
            <a:avLst/>
          </a:prstGeom>
          <a:noFill/>
        </p:spPr>
        <p:txBody>
          <a:bodyPr wrap="square" lIns="0" tIns="0" rIns="0" bIns="0" rtlCol="0">
            <a:noAutofit/>
          </a:bodyPr>
          <a:lstStyle/>
          <a:p>
            <a:pPr>
              <a:lnSpc>
                <a:spcPct val="90000"/>
              </a:lnSpc>
            </a:pPr>
            <a:r>
              <a:rPr lang="en-US"/>
              <a:t>Sparse Matrix</a:t>
            </a:r>
          </a:p>
        </p:txBody>
      </p:sp>
      <p:pic>
        <p:nvPicPr>
          <p:cNvPr id="9" name="Picture 8"/>
          <p:cNvPicPr>
            <a:picLocks noChangeAspect="1"/>
          </p:cNvPicPr>
          <p:nvPr/>
        </p:nvPicPr>
        <p:blipFill>
          <a:blip r:embed="rId4"/>
          <a:stretch>
            <a:fillRect/>
          </a:stretch>
        </p:blipFill>
        <p:spPr>
          <a:xfrm>
            <a:off x="609441" y="3886200"/>
            <a:ext cx="6267450" cy="1438275"/>
          </a:xfrm>
          <a:prstGeom prst="rect">
            <a:avLst/>
          </a:prstGeom>
        </p:spPr>
      </p:pic>
      <p:pic>
        <p:nvPicPr>
          <p:cNvPr id="10" name="Picture 9"/>
          <p:cNvPicPr>
            <a:picLocks noChangeAspect="1"/>
          </p:cNvPicPr>
          <p:nvPr/>
        </p:nvPicPr>
        <p:blipFill>
          <a:blip r:embed="rId5"/>
          <a:stretch>
            <a:fillRect/>
          </a:stretch>
        </p:blipFill>
        <p:spPr>
          <a:xfrm>
            <a:off x="7620000" y="3424103"/>
            <a:ext cx="1600200" cy="3411490"/>
          </a:xfrm>
          <a:prstGeom prst="rect">
            <a:avLst/>
          </a:prstGeom>
        </p:spPr>
      </p:pic>
      <p:sp>
        <p:nvSpPr>
          <p:cNvPr id="11" name="Oval 10"/>
          <p:cNvSpPr/>
          <p:nvPr/>
        </p:nvSpPr>
        <p:spPr bwMode="ltGray">
          <a:xfrm>
            <a:off x="3048000" y="1887380"/>
            <a:ext cx="2008909" cy="533400"/>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12" name="Oval 11"/>
          <p:cNvSpPr/>
          <p:nvPr/>
        </p:nvSpPr>
        <p:spPr bwMode="ltGray">
          <a:xfrm>
            <a:off x="6188345" y="1828409"/>
            <a:ext cx="1660255" cy="1143391"/>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13" name="Oval 12"/>
          <p:cNvSpPr/>
          <p:nvPr/>
        </p:nvSpPr>
        <p:spPr bwMode="ltGray">
          <a:xfrm>
            <a:off x="4038600" y="2438400"/>
            <a:ext cx="1434890" cy="301090"/>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14" name="Oval 13"/>
          <p:cNvSpPr/>
          <p:nvPr/>
        </p:nvSpPr>
        <p:spPr bwMode="ltGray">
          <a:xfrm>
            <a:off x="8230134" y="2417554"/>
            <a:ext cx="608533" cy="859046"/>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Tree>
    <p:extLst>
      <p:ext uri="{BB962C8B-B14F-4D97-AF65-F5344CB8AC3E}">
        <p14:creationId xmlns:p14="http://schemas.microsoft.com/office/powerpoint/2010/main" val="2994992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animBg="1"/>
      <p:bldP spid="12" grpId="0" animBg="1"/>
      <p:bldP spid="13" grpId="0" animBg="1"/>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10393" y="2209800"/>
            <a:ext cx="7771607" cy="1905000"/>
          </a:xfrm>
        </p:spPr>
        <p:txBody>
          <a:bodyPr/>
          <a:lstStyle/>
          <a:p>
            <a:r>
              <a:rPr lang="en-US" sz="5400">
                <a:solidFill>
                  <a:srgbClr val="000000"/>
                </a:solidFill>
              </a:rPr>
              <a:t>Track 2</a:t>
            </a:r>
            <a:r>
              <a:rPr lang="en-US" sz="5400"/>
              <a:t>: Text Analytics</a:t>
            </a:r>
            <a:endParaRPr lang="en-US" sz="5400">
              <a:solidFill>
                <a:srgbClr val="000000"/>
              </a:solidFill>
              <a:latin typeface="Arial"/>
            </a:endParaRPr>
          </a:p>
        </p:txBody>
      </p:sp>
      <p:sp>
        <p:nvSpPr>
          <p:cNvPr id="7" name="Subtitle 6"/>
          <p:cNvSpPr>
            <a:spLocks noGrp="1"/>
          </p:cNvSpPr>
          <p:nvPr>
            <p:ph type="subTitle" idx="1"/>
          </p:nvPr>
        </p:nvSpPr>
        <p:spPr/>
        <p:txBody>
          <a:bodyPr vert="horz" lIns="0" tIns="0" rIns="0" bIns="0" rtlCol="0" anchor="t">
            <a:noAutofit/>
          </a:bodyPr>
          <a:lstStyle/>
          <a:p>
            <a:r>
              <a:rPr lang="en-US"/>
              <a:t>Wei Ann Lim, Data Scientist</a:t>
            </a:r>
          </a:p>
          <a:p>
            <a:r>
              <a:rPr lang="en-US" sz="2000"/>
              <a:t>APJ Innovation Center, Hewlett Packard Enterprise, Singapore</a:t>
            </a:r>
          </a:p>
        </p:txBody>
      </p:sp>
      <p:sp>
        <p:nvSpPr>
          <p:cNvPr id="11" name="Text Placeholder 10"/>
          <p:cNvSpPr>
            <a:spLocks noGrp="1"/>
          </p:cNvSpPr>
          <p:nvPr>
            <p:ph type="body" sz="quarter" idx="13"/>
          </p:nvPr>
        </p:nvSpPr>
        <p:spPr/>
        <p:txBody>
          <a:bodyPr/>
          <a:lstStyle/>
          <a:p>
            <a:r>
              <a:rPr lang="en-US"/>
              <a:t>March 13, 2017</a:t>
            </a:r>
          </a:p>
        </p:txBody>
      </p:sp>
      <p:pic>
        <p:nvPicPr>
          <p:cNvPr id="2" name="Picture 1">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86200" y="457200"/>
            <a:ext cx="3674739" cy="1280083"/>
          </a:xfrm>
          <a:prstGeom prst="rect">
            <a:avLst/>
          </a:prstGeom>
        </p:spPr>
      </p:pic>
    </p:spTree>
    <p:extLst>
      <p:ext uri="{BB962C8B-B14F-4D97-AF65-F5344CB8AC3E}">
        <p14:creationId xmlns:p14="http://schemas.microsoft.com/office/powerpoint/2010/main" val="3528355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Part of Speech Tagging</a:t>
            </a:r>
          </a:p>
        </p:txBody>
      </p:sp>
      <p:sp>
        <p:nvSpPr>
          <p:cNvPr id="3" name="Content Placeholder 2"/>
          <p:cNvSpPr>
            <a:spLocks noGrp="1"/>
          </p:cNvSpPr>
          <p:nvPr>
            <p:ph idx="1"/>
          </p:nvPr>
        </p:nvSpPr>
        <p:spPr/>
        <p:txBody>
          <a:bodyPr/>
          <a:lstStyle/>
          <a:p>
            <a:r>
              <a:rPr lang="en-US"/>
              <a:t>E.g. POS: Nouns, Verb, Adjective, Determiner, Adverb, Pronoun, Preposition etc.</a:t>
            </a:r>
          </a:p>
          <a:p>
            <a:r>
              <a:rPr lang="en-US"/>
              <a:t>Developed via manual tagging </a:t>
            </a:r>
            <a:r>
              <a:rPr lang="en-US">
                <a:sym typeface="Wingdings" panose="05000000000000000000" pitchFamily="2" charset="2"/>
              </a:rPr>
              <a:t> </a:t>
            </a:r>
            <a:r>
              <a:rPr lang="en-US"/>
              <a:t>by Linguist, or subsequently, by a machine learning model, rule based</a:t>
            </a:r>
          </a:p>
          <a:p>
            <a:r>
              <a:rPr lang="en-US"/>
              <a:t>Off-the-shelf POS tagger</a:t>
            </a:r>
          </a:p>
          <a:p>
            <a:pPr lvl="1"/>
            <a:r>
              <a:rPr lang="en-US"/>
              <a:t>Penn Treebank.</a:t>
            </a:r>
          </a:p>
          <a:p>
            <a:pPr marL="0" indent="0">
              <a:buNone/>
            </a:pPr>
            <a:endParaRPr lang="en-US"/>
          </a:p>
          <a:p>
            <a:endParaRPr lang="en-US"/>
          </a:p>
        </p:txBody>
      </p:sp>
      <p:sp>
        <p:nvSpPr>
          <p:cNvPr id="4" name="Slide Number Placeholder 3"/>
          <p:cNvSpPr>
            <a:spLocks noGrp="1"/>
          </p:cNvSpPr>
          <p:nvPr>
            <p:ph type="sldNum" sz="quarter" idx="12"/>
          </p:nvPr>
        </p:nvSpPr>
        <p:spPr/>
        <p:txBody>
          <a:bodyPr/>
          <a:lstStyle/>
          <a:p>
            <a:fld id="{B016F8AB-BCEA-4347-8BA6-BE776009BC89}" type="slidenum">
              <a:rPr lang="en-US" smtClean="0"/>
              <a:pPr/>
              <a:t>20</a:t>
            </a:fld>
            <a:endParaRPr lang="en-US"/>
          </a:p>
        </p:txBody>
      </p:sp>
      <p:pic>
        <p:nvPicPr>
          <p:cNvPr id="5" name="Picture 4"/>
          <p:cNvPicPr>
            <a:picLocks noChangeAspect="1"/>
          </p:cNvPicPr>
          <p:nvPr/>
        </p:nvPicPr>
        <p:blipFill>
          <a:blip r:embed="rId3"/>
          <a:stretch>
            <a:fillRect/>
          </a:stretch>
        </p:blipFill>
        <p:spPr>
          <a:xfrm>
            <a:off x="609441" y="2986834"/>
            <a:ext cx="10969943" cy="1747908"/>
          </a:xfrm>
          <a:prstGeom prst="rect">
            <a:avLst/>
          </a:prstGeom>
        </p:spPr>
      </p:pic>
      <p:sp>
        <p:nvSpPr>
          <p:cNvPr id="6" name="TextBox 5"/>
          <p:cNvSpPr txBox="1"/>
          <p:nvPr/>
        </p:nvSpPr>
        <p:spPr>
          <a:xfrm>
            <a:off x="609441" y="4876800"/>
            <a:ext cx="10969943" cy="685800"/>
          </a:xfrm>
          <a:prstGeom prst="rect">
            <a:avLst/>
          </a:prstGeom>
          <a:noFill/>
        </p:spPr>
        <p:txBody>
          <a:bodyPr wrap="square" lIns="0" tIns="0" rIns="0" bIns="0" rtlCol="0">
            <a:noAutofit/>
          </a:bodyPr>
          <a:lstStyle/>
          <a:p>
            <a:pPr>
              <a:lnSpc>
                <a:spcPct val="90000"/>
              </a:lnSpc>
            </a:pPr>
            <a:r>
              <a:rPr lang="en-US"/>
              <a:t>NNP – Proper noun, NNS – Noun Plural, VB - Verb base form, JJ - Adjective, etc.</a:t>
            </a:r>
          </a:p>
          <a:p>
            <a:pPr>
              <a:lnSpc>
                <a:spcPct val="90000"/>
              </a:lnSpc>
            </a:pPr>
            <a:r>
              <a:rPr lang="en-US"/>
              <a:t>(Reference: http://www.clips.ua.ac.be/pages/mbsp-tags) </a:t>
            </a:r>
          </a:p>
        </p:txBody>
      </p:sp>
      <p:pic>
        <p:nvPicPr>
          <p:cNvPr id="8" name="Picture 7"/>
          <p:cNvPicPr>
            <a:picLocks noChangeAspect="1"/>
          </p:cNvPicPr>
          <p:nvPr/>
        </p:nvPicPr>
        <p:blipFill>
          <a:blip r:embed="rId4"/>
          <a:stretch>
            <a:fillRect/>
          </a:stretch>
        </p:blipFill>
        <p:spPr>
          <a:xfrm>
            <a:off x="609441" y="5562600"/>
            <a:ext cx="9820275" cy="1196795"/>
          </a:xfrm>
          <a:prstGeom prst="rect">
            <a:avLst/>
          </a:prstGeom>
        </p:spPr>
      </p:pic>
      <p:grpSp>
        <p:nvGrpSpPr>
          <p:cNvPr id="15" name="Group 14"/>
          <p:cNvGrpSpPr/>
          <p:nvPr/>
        </p:nvGrpSpPr>
        <p:grpSpPr>
          <a:xfrm>
            <a:off x="1880755" y="5704609"/>
            <a:ext cx="6882245" cy="1073910"/>
            <a:chOff x="1880755" y="5704609"/>
            <a:chExt cx="6882245" cy="1073910"/>
          </a:xfrm>
        </p:grpSpPr>
        <p:sp>
          <p:nvSpPr>
            <p:cNvPr id="9" name="Oval 8"/>
            <p:cNvSpPr/>
            <p:nvPr/>
          </p:nvSpPr>
          <p:spPr bwMode="ltGray">
            <a:xfrm>
              <a:off x="3124200" y="5704609"/>
              <a:ext cx="1371600" cy="208183"/>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10" name="Oval 9"/>
            <p:cNvSpPr/>
            <p:nvPr/>
          </p:nvSpPr>
          <p:spPr bwMode="ltGray">
            <a:xfrm>
              <a:off x="2209800" y="5898573"/>
              <a:ext cx="1371600" cy="208183"/>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11" name="Oval 10"/>
            <p:cNvSpPr/>
            <p:nvPr/>
          </p:nvSpPr>
          <p:spPr bwMode="ltGray">
            <a:xfrm>
              <a:off x="7391400" y="5883608"/>
              <a:ext cx="1371600" cy="189257"/>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12" name="Oval 11"/>
            <p:cNvSpPr/>
            <p:nvPr/>
          </p:nvSpPr>
          <p:spPr bwMode="ltGray">
            <a:xfrm>
              <a:off x="7086600" y="6570336"/>
              <a:ext cx="1133554" cy="208183"/>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13" name="Oval 12"/>
            <p:cNvSpPr/>
            <p:nvPr/>
          </p:nvSpPr>
          <p:spPr bwMode="ltGray">
            <a:xfrm>
              <a:off x="1880755" y="6559945"/>
              <a:ext cx="1246909" cy="208183"/>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14" name="Oval 13"/>
            <p:cNvSpPr/>
            <p:nvPr/>
          </p:nvSpPr>
          <p:spPr bwMode="ltGray">
            <a:xfrm>
              <a:off x="3191268" y="6383481"/>
              <a:ext cx="1133554" cy="208183"/>
            </a:xfrm>
            <a:prstGeom prst="ellipse">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grpSp>
    </p:spTree>
    <p:extLst>
      <p:ext uri="{BB962C8B-B14F-4D97-AF65-F5344CB8AC3E}">
        <p14:creationId xmlns:p14="http://schemas.microsoft.com/office/powerpoint/2010/main" val="16668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609441" y="3048000"/>
            <a:ext cx="6934359" cy="1666150"/>
          </a:xfrm>
          <a:prstGeom prst="rect">
            <a:avLst/>
          </a:prstGeom>
        </p:spPr>
      </p:pic>
      <p:sp>
        <p:nvSpPr>
          <p:cNvPr id="2" name="Title 1"/>
          <p:cNvSpPr>
            <a:spLocks noGrp="1"/>
          </p:cNvSpPr>
          <p:nvPr>
            <p:ph type="title"/>
          </p:nvPr>
        </p:nvSpPr>
        <p:spPr/>
        <p:txBody>
          <a:bodyPr/>
          <a:lstStyle/>
          <a:p>
            <a:r>
              <a:rPr lang="en-US" err="1"/>
              <a:t>Ngram</a:t>
            </a:r>
            <a:endParaRPr lang="en-US"/>
          </a:p>
        </p:txBody>
      </p:sp>
      <p:sp>
        <p:nvSpPr>
          <p:cNvPr id="3" name="Content Placeholder 2"/>
          <p:cNvSpPr>
            <a:spLocks noGrp="1"/>
          </p:cNvSpPr>
          <p:nvPr>
            <p:ph idx="1"/>
          </p:nvPr>
        </p:nvSpPr>
        <p:spPr/>
        <p:txBody>
          <a:bodyPr/>
          <a:lstStyle/>
          <a:p>
            <a:r>
              <a:rPr lang="en-US"/>
              <a:t>Join pieces of words together</a:t>
            </a:r>
          </a:p>
          <a:p>
            <a:pPr lvl="1"/>
            <a:r>
              <a:rPr lang="en-US"/>
              <a:t>Bigram </a:t>
            </a:r>
            <a:r>
              <a:rPr lang="en-US">
                <a:sym typeface="Wingdings" panose="05000000000000000000" pitchFamily="2" charset="2"/>
              </a:rPr>
              <a:t> joining 2 words</a:t>
            </a:r>
          </a:p>
          <a:p>
            <a:pPr lvl="1"/>
            <a:r>
              <a:rPr lang="en-US"/>
              <a:t>Trigram </a:t>
            </a:r>
            <a:r>
              <a:rPr lang="en-US">
                <a:sym typeface="Wingdings" panose="05000000000000000000" pitchFamily="2" charset="2"/>
              </a:rPr>
              <a:t> joining 3 words</a:t>
            </a:r>
            <a:endParaRPr lang="en-US"/>
          </a:p>
          <a:p>
            <a:pPr lvl="1"/>
            <a:r>
              <a:rPr lang="en-US"/>
              <a:t>Quad-gram </a:t>
            </a:r>
            <a:r>
              <a:rPr lang="en-US">
                <a:sym typeface="Wingdings" panose="05000000000000000000" pitchFamily="2" charset="2"/>
              </a:rPr>
              <a:t> joining 4 words</a:t>
            </a:r>
            <a:endParaRPr lang="en-US"/>
          </a:p>
        </p:txBody>
      </p:sp>
      <p:sp>
        <p:nvSpPr>
          <p:cNvPr id="4" name="Slide Number Placeholder 3"/>
          <p:cNvSpPr>
            <a:spLocks noGrp="1"/>
          </p:cNvSpPr>
          <p:nvPr>
            <p:ph type="sldNum" sz="quarter" idx="12"/>
          </p:nvPr>
        </p:nvSpPr>
        <p:spPr/>
        <p:txBody>
          <a:bodyPr/>
          <a:lstStyle/>
          <a:p>
            <a:fld id="{B016F8AB-BCEA-4347-8BA6-BE776009BC89}" type="slidenum">
              <a:rPr lang="en-US" smtClean="0"/>
              <a:pPr/>
              <a:t>21</a:t>
            </a:fld>
            <a:endParaRPr lang="en-US"/>
          </a:p>
        </p:txBody>
      </p:sp>
      <p:pic>
        <p:nvPicPr>
          <p:cNvPr id="6" name="Picture 5"/>
          <p:cNvPicPr>
            <a:picLocks noChangeAspect="1"/>
          </p:cNvPicPr>
          <p:nvPr/>
        </p:nvPicPr>
        <p:blipFill>
          <a:blip r:embed="rId4"/>
          <a:stretch>
            <a:fillRect/>
          </a:stretch>
        </p:blipFill>
        <p:spPr>
          <a:xfrm>
            <a:off x="609441" y="3048000"/>
            <a:ext cx="9748838" cy="2235972"/>
          </a:xfrm>
          <a:prstGeom prst="rect">
            <a:avLst/>
          </a:prstGeom>
        </p:spPr>
      </p:pic>
      <p:sp>
        <p:nvSpPr>
          <p:cNvPr id="8" name="Rectangle 7"/>
          <p:cNvSpPr/>
          <p:nvPr/>
        </p:nvSpPr>
        <p:spPr bwMode="ltGray">
          <a:xfrm>
            <a:off x="152400" y="2971800"/>
            <a:ext cx="11426984" cy="2667000"/>
          </a:xfrm>
          <a:prstGeom prst="rect">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Tree>
    <p:extLst>
      <p:ext uri="{BB962C8B-B14F-4D97-AF65-F5344CB8AC3E}">
        <p14:creationId xmlns:p14="http://schemas.microsoft.com/office/powerpoint/2010/main" val="252913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3048000" y="1289543"/>
            <a:ext cx="9067800" cy="2061207"/>
          </a:xfrm>
          <a:prstGeom prst="rect">
            <a:avLst/>
          </a:prstGeom>
        </p:spPr>
      </p:pic>
      <p:sp>
        <p:nvSpPr>
          <p:cNvPr id="2" name="Title 1"/>
          <p:cNvSpPr>
            <a:spLocks noGrp="1"/>
          </p:cNvSpPr>
          <p:nvPr>
            <p:ph type="title"/>
          </p:nvPr>
        </p:nvSpPr>
        <p:spPr/>
        <p:txBody>
          <a:bodyPr/>
          <a:lstStyle/>
          <a:p>
            <a:r>
              <a:rPr lang="en-US"/>
              <a:t>Similarity Between Documents</a:t>
            </a:r>
          </a:p>
        </p:txBody>
      </p:sp>
      <p:sp>
        <p:nvSpPr>
          <p:cNvPr id="3" name="Content Placeholder 2"/>
          <p:cNvSpPr>
            <a:spLocks noGrp="1"/>
          </p:cNvSpPr>
          <p:nvPr>
            <p:ph idx="1"/>
          </p:nvPr>
        </p:nvSpPr>
        <p:spPr/>
        <p:txBody>
          <a:bodyPr/>
          <a:lstStyle/>
          <a:p>
            <a:r>
              <a:rPr lang="en-US"/>
              <a:t>Cosine Similarity</a:t>
            </a:r>
          </a:p>
          <a:p>
            <a:endParaRPr lang="en-US"/>
          </a:p>
          <a:p>
            <a:endParaRPr lang="en-US"/>
          </a:p>
          <a:p>
            <a:endParaRPr lang="en-US"/>
          </a:p>
          <a:p>
            <a:endParaRPr lang="en-US"/>
          </a:p>
          <a:p>
            <a:endParaRPr lang="en-US"/>
          </a:p>
          <a:p>
            <a:endParaRPr lang="en-US"/>
          </a:p>
          <a:p>
            <a:endParaRPr lang="en-US"/>
          </a:p>
          <a:p>
            <a:endParaRPr lang="en-US"/>
          </a:p>
          <a:p>
            <a:pPr marL="0" indent="0">
              <a:buNone/>
            </a:pPr>
            <a:endParaRPr lang="en-US"/>
          </a:p>
        </p:txBody>
      </p:sp>
      <p:sp>
        <p:nvSpPr>
          <p:cNvPr id="4" name="Slide Number Placeholder 3"/>
          <p:cNvSpPr>
            <a:spLocks noGrp="1"/>
          </p:cNvSpPr>
          <p:nvPr>
            <p:ph type="sldNum" sz="quarter" idx="12"/>
          </p:nvPr>
        </p:nvSpPr>
        <p:spPr/>
        <p:txBody>
          <a:bodyPr/>
          <a:lstStyle/>
          <a:p>
            <a:fld id="{B016F8AB-BCEA-4347-8BA6-BE776009BC89}" type="slidenum">
              <a:rPr lang="en-US" smtClean="0"/>
              <a:pPr/>
              <a:t>22</a:t>
            </a:fld>
            <a:endParaRPr lang="en-US"/>
          </a:p>
        </p:txBody>
      </p:sp>
      <p:pic>
        <p:nvPicPr>
          <p:cNvPr id="5" name="Picture 4"/>
          <p:cNvPicPr>
            <a:picLocks noChangeAspect="1"/>
          </p:cNvPicPr>
          <p:nvPr/>
        </p:nvPicPr>
        <p:blipFill>
          <a:blip r:embed="rId4"/>
          <a:stretch>
            <a:fillRect/>
          </a:stretch>
        </p:blipFill>
        <p:spPr>
          <a:xfrm>
            <a:off x="609441" y="1828800"/>
            <a:ext cx="2438400" cy="767776"/>
          </a:xfrm>
          <a:prstGeom prst="rect">
            <a:avLst/>
          </a:prstGeom>
        </p:spPr>
      </p:pic>
      <p:sp>
        <p:nvSpPr>
          <p:cNvPr id="9" name="TextBox 8"/>
          <p:cNvSpPr txBox="1"/>
          <p:nvPr/>
        </p:nvSpPr>
        <p:spPr>
          <a:xfrm>
            <a:off x="3113809" y="1817428"/>
            <a:ext cx="1219200" cy="558626"/>
          </a:xfrm>
          <a:prstGeom prst="rect">
            <a:avLst/>
          </a:prstGeom>
          <a:solidFill>
            <a:schemeClr val="bg1"/>
          </a:solidFill>
        </p:spPr>
        <p:txBody>
          <a:bodyPr wrap="square" lIns="0" tIns="0" rIns="0" bIns="0" rtlCol="0">
            <a:noAutofit/>
          </a:bodyPr>
          <a:lstStyle/>
          <a:p>
            <a:pPr algn="ctr">
              <a:lnSpc>
                <a:spcPct val="90000"/>
              </a:lnSpc>
            </a:pPr>
            <a:r>
              <a:rPr lang="en-US" sz="2400" b="1" i="1">
                <a:latin typeface="Constantia" panose="02030602050306030303" pitchFamily="18" charset="0"/>
              </a:rPr>
              <a:t>v</a:t>
            </a:r>
          </a:p>
        </p:txBody>
      </p:sp>
      <p:sp>
        <p:nvSpPr>
          <p:cNvPr id="12" name="TextBox 11"/>
          <p:cNvSpPr txBox="1"/>
          <p:nvPr/>
        </p:nvSpPr>
        <p:spPr>
          <a:xfrm>
            <a:off x="3103418" y="2459348"/>
            <a:ext cx="1219200" cy="507842"/>
          </a:xfrm>
          <a:prstGeom prst="rect">
            <a:avLst/>
          </a:prstGeom>
          <a:solidFill>
            <a:schemeClr val="bg1"/>
          </a:solidFill>
        </p:spPr>
        <p:txBody>
          <a:bodyPr wrap="square" lIns="0" tIns="0" rIns="0" bIns="0" rtlCol="0">
            <a:noAutofit/>
          </a:bodyPr>
          <a:lstStyle/>
          <a:p>
            <a:pPr algn="ctr">
              <a:lnSpc>
                <a:spcPct val="90000"/>
              </a:lnSpc>
            </a:pPr>
            <a:r>
              <a:rPr lang="en-US" sz="2400" b="1" i="1">
                <a:latin typeface="Constantia" panose="02030602050306030303" pitchFamily="18" charset="0"/>
              </a:rPr>
              <a:t>w</a:t>
            </a:r>
          </a:p>
        </p:txBody>
      </p:sp>
      <p:sp>
        <p:nvSpPr>
          <p:cNvPr id="13" name="TextBox 12"/>
          <p:cNvSpPr txBox="1"/>
          <p:nvPr/>
        </p:nvSpPr>
        <p:spPr>
          <a:xfrm>
            <a:off x="3103418" y="3058391"/>
            <a:ext cx="1295400" cy="229708"/>
          </a:xfrm>
          <a:prstGeom prst="rect">
            <a:avLst/>
          </a:prstGeom>
          <a:solidFill>
            <a:schemeClr val="bg1"/>
          </a:solidFill>
        </p:spPr>
        <p:txBody>
          <a:bodyPr wrap="square" lIns="0" tIns="0" rIns="0" bIns="0" rtlCol="0">
            <a:noAutofit/>
          </a:bodyPr>
          <a:lstStyle/>
          <a:p>
            <a:pPr algn="ctr">
              <a:lnSpc>
                <a:spcPct val="90000"/>
              </a:lnSpc>
            </a:pPr>
            <a:r>
              <a:rPr lang="en-US" b="1" i="1">
                <a:latin typeface="Constantia" panose="02030602050306030303" pitchFamily="18" charset="0"/>
              </a:rPr>
              <a:t>v</a:t>
            </a:r>
            <a:r>
              <a:rPr lang="en-US" b="1" i="1" baseline="-25000">
                <a:latin typeface="Constantia" panose="02030602050306030303" pitchFamily="18" charset="0"/>
              </a:rPr>
              <a:t>i</a:t>
            </a:r>
            <a:r>
              <a:rPr lang="en-US" b="1" i="1">
                <a:latin typeface="Constantia" panose="02030602050306030303" pitchFamily="18" charset="0"/>
              </a:rPr>
              <a:t> * w</a:t>
            </a:r>
            <a:r>
              <a:rPr lang="en-US" b="1" i="1" baseline="-25000">
                <a:latin typeface="Constantia" panose="02030602050306030303" pitchFamily="18" charset="0"/>
              </a:rPr>
              <a:t>i</a:t>
            </a:r>
          </a:p>
        </p:txBody>
      </p:sp>
      <p:sp>
        <p:nvSpPr>
          <p:cNvPr id="14" name="Rectangle 13"/>
          <p:cNvSpPr/>
          <p:nvPr/>
        </p:nvSpPr>
        <p:spPr bwMode="ltGray">
          <a:xfrm>
            <a:off x="3047841" y="3058391"/>
            <a:ext cx="9067959" cy="304800"/>
          </a:xfrm>
          <a:prstGeom prst="rect">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pic>
        <p:nvPicPr>
          <p:cNvPr id="15" name="Picture 14"/>
          <p:cNvPicPr>
            <a:picLocks noChangeAspect="1"/>
          </p:cNvPicPr>
          <p:nvPr/>
        </p:nvPicPr>
        <p:blipFill>
          <a:blip r:embed="rId5"/>
          <a:stretch>
            <a:fillRect/>
          </a:stretch>
        </p:blipFill>
        <p:spPr>
          <a:xfrm>
            <a:off x="612905" y="3581400"/>
            <a:ext cx="3200400" cy="1409700"/>
          </a:xfrm>
          <a:prstGeom prst="rect">
            <a:avLst/>
          </a:prstGeom>
        </p:spPr>
      </p:pic>
      <p:sp>
        <p:nvSpPr>
          <p:cNvPr id="16" name="Rectangle 15"/>
          <p:cNvSpPr/>
          <p:nvPr/>
        </p:nvSpPr>
        <p:spPr bwMode="ltGray">
          <a:xfrm>
            <a:off x="11506200" y="1817428"/>
            <a:ext cx="533400" cy="1149762"/>
          </a:xfrm>
          <a:prstGeom prst="rect">
            <a:avLst/>
          </a:prstGeom>
          <a:solidFill>
            <a:schemeClr val="accent1">
              <a:lumMod val="20000"/>
              <a:lumOff val="80000"/>
              <a:alpha val="3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19" name="Rectangle 18"/>
          <p:cNvSpPr/>
          <p:nvPr/>
        </p:nvSpPr>
        <p:spPr bwMode="ltGray">
          <a:xfrm>
            <a:off x="4429990" y="3058391"/>
            <a:ext cx="7000009" cy="229708"/>
          </a:xfrm>
          <a:prstGeom prst="rect">
            <a:avLst/>
          </a:prstGeom>
          <a:solidFill>
            <a:srgbClr val="FFC000">
              <a:alpha val="38000"/>
            </a:srgb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err="1"/>
          </a:p>
        </p:txBody>
      </p:sp>
      <p:sp>
        <p:nvSpPr>
          <p:cNvPr id="20" name="TextBox 19"/>
          <p:cNvSpPr txBox="1"/>
          <p:nvPr/>
        </p:nvSpPr>
        <p:spPr>
          <a:xfrm>
            <a:off x="5475141" y="3955473"/>
            <a:ext cx="4909706" cy="304800"/>
          </a:xfrm>
          <a:prstGeom prst="rect">
            <a:avLst/>
          </a:prstGeom>
          <a:noFill/>
        </p:spPr>
        <p:txBody>
          <a:bodyPr wrap="square" lIns="0" tIns="0" rIns="0" bIns="0" rtlCol="0">
            <a:noAutofit/>
          </a:bodyPr>
          <a:lstStyle/>
          <a:p>
            <a:pPr>
              <a:lnSpc>
                <a:spcPct val="90000"/>
              </a:lnSpc>
            </a:pPr>
            <a:r>
              <a:rPr lang="en-US"/>
              <a:t>Cosine Similarity = 1 / 4.472136 = 0.2236068</a:t>
            </a:r>
          </a:p>
        </p:txBody>
      </p:sp>
      <p:sp>
        <p:nvSpPr>
          <p:cNvPr id="6" name="TextBox 5"/>
          <p:cNvSpPr txBox="1"/>
          <p:nvPr/>
        </p:nvSpPr>
        <p:spPr>
          <a:xfrm>
            <a:off x="7467600" y="4800600"/>
            <a:ext cx="4191000" cy="1028700"/>
          </a:xfrm>
          <a:prstGeom prst="rect">
            <a:avLst/>
          </a:prstGeom>
          <a:noFill/>
          <a:ln w="38100">
            <a:solidFill>
              <a:schemeClr val="accent1"/>
            </a:solidFill>
          </a:ln>
        </p:spPr>
        <p:txBody>
          <a:bodyPr wrap="square" lIns="0" tIns="0" rIns="0" bIns="0" rtlCol="0" anchor="ctr" anchorCtr="0">
            <a:noAutofit/>
          </a:bodyPr>
          <a:lstStyle/>
          <a:p>
            <a:pPr algn="ctr">
              <a:lnSpc>
                <a:spcPct val="90000"/>
              </a:lnSpc>
            </a:pPr>
            <a:r>
              <a:rPr lang="en-US"/>
              <a:t>What does the similarity score say about these 2 documents?</a:t>
            </a:r>
          </a:p>
        </p:txBody>
      </p:sp>
      <p:cxnSp>
        <p:nvCxnSpPr>
          <p:cNvPr id="8" name="Straight Arrow Connector 7"/>
          <p:cNvCxnSpPr>
            <a:stCxn id="6" idx="0"/>
          </p:cNvCxnSpPr>
          <p:nvPr/>
        </p:nvCxnSpPr>
        <p:spPr>
          <a:xfrm flipH="1" flipV="1">
            <a:off x="9525000" y="4254213"/>
            <a:ext cx="38100" cy="54638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754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4" grpId="0" animBg="1"/>
      <p:bldP spid="16" grpId="0" animBg="1"/>
      <p:bldP spid="19" grpId="0" animBg="1"/>
      <p:bldP spid="2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Topic Modeling</a:t>
            </a:r>
          </a:p>
        </p:txBody>
      </p:sp>
      <p:sp>
        <p:nvSpPr>
          <p:cNvPr id="3" name="Content Placeholder 2"/>
          <p:cNvSpPr>
            <a:spLocks noGrp="1"/>
          </p:cNvSpPr>
          <p:nvPr>
            <p:ph idx="1"/>
          </p:nvPr>
        </p:nvSpPr>
        <p:spPr/>
        <p:txBody>
          <a:bodyPr/>
          <a:lstStyle/>
          <a:p>
            <a:r>
              <a:rPr lang="en-US"/>
              <a:t>Tries to find topics from bag of words.</a:t>
            </a:r>
          </a:p>
          <a:p>
            <a:r>
              <a:rPr lang="en-US"/>
              <a:t>Each topic consists of group of words.</a:t>
            </a:r>
          </a:p>
          <a:p>
            <a:r>
              <a:rPr lang="en-US"/>
              <a:t>Algorithm</a:t>
            </a:r>
          </a:p>
          <a:p>
            <a:pPr lvl="1"/>
            <a:r>
              <a:rPr lang="en-US"/>
              <a:t>Latent Semantic Analysis (LSA)</a:t>
            </a:r>
          </a:p>
          <a:p>
            <a:pPr lvl="1"/>
            <a:r>
              <a:rPr lang="en-US"/>
              <a:t>Latent </a:t>
            </a:r>
            <a:r>
              <a:rPr lang="en-US" err="1"/>
              <a:t>Dirichlet</a:t>
            </a:r>
            <a:r>
              <a:rPr lang="en-US"/>
              <a:t> Allocation (LDA)</a:t>
            </a:r>
          </a:p>
          <a:p>
            <a:pPr lvl="2"/>
            <a:r>
              <a:rPr lang="en-US"/>
              <a:t>Each document has a probability distribution over a set of topics</a:t>
            </a:r>
          </a:p>
          <a:p>
            <a:pPr lvl="2"/>
            <a:r>
              <a:rPr lang="en-US"/>
              <a:t>Each topic has a probability distribution over the words in the vocabulary</a:t>
            </a:r>
          </a:p>
        </p:txBody>
      </p:sp>
      <p:sp>
        <p:nvSpPr>
          <p:cNvPr id="4" name="Slide Number Placeholder 3"/>
          <p:cNvSpPr>
            <a:spLocks noGrp="1"/>
          </p:cNvSpPr>
          <p:nvPr>
            <p:ph type="sldNum" sz="quarter" idx="12"/>
          </p:nvPr>
        </p:nvSpPr>
        <p:spPr/>
        <p:txBody>
          <a:bodyPr/>
          <a:lstStyle/>
          <a:p>
            <a:fld id="{B016F8AB-BCEA-4347-8BA6-BE776009BC89}" type="slidenum">
              <a:rPr lang="en-US" smtClean="0"/>
              <a:pPr/>
              <a:t>23</a:t>
            </a:fld>
            <a:endParaRPr lang="en-US"/>
          </a:p>
        </p:txBody>
      </p:sp>
    </p:spTree>
    <p:extLst>
      <p:ext uri="{BB962C8B-B14F-4D97-AF65-F5344CB8AC3E}">
        <p14:creationId xmlns:p14="http://schemas.microsoft.com/office/powerpoint/2010/main" val="245984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Operations on Text (need to research more on this.)</a:t>
            </a:r>
            <a:endParaRPr lang="en-SG"/>
          </a:p>
        </p:txBody>
      </p:sp>
      <p:sp>
        <p:nvSpPr>
          <p:cNvPr id="11" name="Text Placeholder 10"/>
          <p:cNvSpPr>
            <a:spLocks noGrp="1"/>
          </p:cNvSpPr>
          <p:nvPr>
            <p:ph type="body" sz="quarter" idx="13"/>
          </p:nvPr>
        </p:nvSpPr>
        <p:spPr/>
        <p:txBody>
          <a:bodyPr/>
          <a:lstStyle/>
          <a:p>
            <a:r>
              <a:rPr lang="en-US"/>
              <a:t>I’m listing the operations here. Later on, each item may take 1 slide</a:t>
            </a:r>
            <a:endParaRPr lang="en-SG"/>
          </a:p>
        </p:txBody>
      </p:sp>
      <p:sp>
        <p:nvSpPr>
          <p:cNvPr id="5" name="Text Placeholder 4"/>
          <p:cNvSpPr>
            <a:spLocks noGrp="1"/>
          </p:cNvSpPr>
          <p:nvPr>
            <p:ph type="body" idx="1"/>
          </p:nvPr>
        </p:nvSpPr>
        <p:spPr/>
        <p:txBody>
          <a:bodyPr/>
          <a:lstStyle/>
          <a:p>
            <a:r>
              <a:rPr lang="en-US"/>
              <a:t>Mathematical Operations</a:t>
            </a:r>
            <a:endParaRPr lang="en-SG"/>
          </a:p>
        </p:txBody>
      </p:sp>
      <p:sp>
        <p:nvSpPr>
          <p:cNvPr id="9" name="Content Placeholder 8"/>
          <p:cNvSpPr>
            <a:spLocks noGrp="1"/>
          </p:cNvSpPr>
          <p:nvPr>
            <p:ph sz="half" idx="2"/>
          </p:nvPr>
        </p:nvSpPr>
        <p:spPr/>
        <p:txBody>
          <a:bodyPr>
            <a:normAutofit lnSpcReduction="10000"/>
          </a:bodyPr>
          <a:lstStyle/>
          <a:p>
            <a:r>
              <a:rPr lang="en-US"/>
              <a:t>Tokenization (not a mathematical nor lookup operations. Need to relabel)</a:t>
            </a:r>
          </a:p>
          <a:p>
            <a:r>
              <a:rPr lang="en-US"/>
              <a:t>Counting and </a:t>
            </a:r>
            <a:r>
              <a:rPr lang="en-US" err="1"/>
              <a:t>tf-idf</a:t>
            </a:r>
            <a:endParaRPr lang="en-US"/>
          </a:p>
          <a:p>
            <a:r>
              <a:rPr lang="en-US"/>
              <a:t>Cosine </a:t>
            </a:r>
            <a:r>
              <a:rPr lang="en-US" err="1"/>
              <a:t>Similiarity</a:t>
            </a:r>
            <a:endParaRPr lang="en-US"/>
          </a:p>
          <a:p>
            <a:pPr lvl="1"/>
            <a:r>
              <a:rPr lang="en-US">
                <a:sym typeface="Wingdings" panose="05000000000000000000" pitchFamily="2" charset="2"/>
              </a:rPr>
              <a:t>O(n2) where n is the number of documents.</a:t>
            </a:r>
          </a:p>
          <a:p>
            <a:r>
              <a:rPr lang="en-US">
                <a:sym typeface="Wingdings" panose="05000000000000000000" pitchFamily="2" charset="2"/>
              </a:rPr>
              <a:t>Co-</a:t>
            </a:r>
            <a:r>
              <a:rPr lang="en-US" err="1">
                <a:sym typeface="Wingdings" panose="05000000000000000000" pitchFamily="2" charset="2"/>
              </a:rPr>
              <a:t>occurance</a:t>
            </a:r>
            <a:r>
              <a:rPr lang="en-US">
                <a:sym typeface="Wingdings" panose="05000000000000000000" pitchFamily="2" charset="2"/>
              </a:rPr>
              <a:t> metrics</a:t>
            </a:r>
            <a:endParaRPr lang="en-SG">
              <a:sym typeface="Wingdings" panose="05000000000000000000" pitchFamily="2" charset="2"/>
            </a:endParaRPr>
          </a:p>
          <a:p>
            <a:r>
              <a:rPr lang="en-US">
                <a:sym typeface="Wingdings" panose="05000000000000000000" pitchFamily="2" charset="2"/>
              </a:rPr>
              <a:t>S</a:t>
            </a:r>
            <a:r>
              <a:rPr lang="en-SG" err="1">
                <a:sym typeface="Wingdings" panose="05000000000000000000" pitchFamily="2" charset="2"/>
              </a:rPr>
              <a:t>pell</a:t>
            </a:r>
            <a:r>
              <a:rPr lang="en-SG">
                <a:sym typeface="Wingdings" panose="05000000000000000000" pitchFamily="2" charset="2"/>
              </a:rPr>
              <a:t> check</a:t>
            </a:r>
            <a:endParaRPr lang="en-US">
              <a:sym typeface="Wingdings" panose="05000000000000000000" pitchFamily="2" charset="2"/>
            </a:endParaRPr>
          </a:p>
          <a:p>
            <a:pPr lvl="1"/>
            <a:r>
              <a:rPr lang="en-US">
                <a:sym typeface="Wingdings" panose="05000000000000000000" pitchFamily="2" charset="2"/>
              </a:rPr>
              <a:t>Edit distance</a:t>
            </a:r>
          </a:p>
          <a:p>
            <a:r>
              <a:rPr lang="en-US">
                <a:sym typeface="Wingdings" panose="05000000000000000000" pitchFamily="2" charset="2"/>
              </a:rPr>
              <a:t>Classification type operations</a:t>
            </a:r>
          </a:p>
          <a:p>
            <a:pPr lvl="1"/>
            <a:r>
              <a:rPr lang="en-US">
                <a:sym typeface="Wingdings" panose="05000000000000000000" pitchFamily="2" charset="2"/>
              </a:rPr>
              <a:t>Matrix multiplication.</a:t>
            </a:r>
          </a:p>
          <a:p>
            <a:pPr lvl="1"/>
            <a:r>
              <a:rPr lang="en-US">
                <a:sym typeface="Wingdings" panose="05000000000000000000" pitchFamily="2" charset="2"/>
              </a:rPr>
              <a:t>Matrix inversion (?)</a:t>
            </a:r>
          </a:p>
          <a:p>
            <a:r>
              <a:rPr lang="en-US">
                <a:sym typeface="Wingdings" panose="05000000000000000000" pitchFamily="2" charset="2"/>
              </a:rPr>
              <a:t>Differentiation for machine learning tasks.</a:t>
            </a:r>
          </a:p>
          <a:p>
            <a:pPr lvl="1"/>
            <a:r>
              <a:rPr lang="en-US">
                <a:sym typeface="Wingdings" panose="05000000000000000000" pitchFamily="2" charset="2"/>
              </a:rPr>
              <a:t>First order differentiation.</a:t>
            </a:r>
          </a:p>
          <a:p>
            <a:pPr lvl="1"/>
            <a:r>
              <a:rPr lang="en-US">
                <a:sym typeface="Wingdings" panose="05000000000000000000" pitchFamily="2" charset="2"/>
              </a:rPr>
              <a:t>Second and higher order differentiation</a:t>
            </a:r>
          </a:p>
          <a:p>
            <a:endParaRPr lang="en-US">
              <a:sym typeface="Wingdings" panose="05000000000000000000" pitchFamily="2" charset="2"/>
            </a:endParaRPr>
          </a:p>
          <a:p>
            <a:endParaRPr lang="en-SG">
              <a:sym typeface="Wingdings" panose="05000000000000000000" pitchFamily="2" charset="2"/>
            </a:endParaRPr>
          </a:p>
        </p:txBody>
      </p:sp>
      <p:sp>
        <p:nvSpPr>
          <p:cNvPr id="7" name="Text Placeholder 6"/>
          <p:cNvSpPr>
            <a:spLocks noGrp="1"/>
          </p:cNvSpPr>
          <p:nvPr>
            <p:ph type="body" sz="quarter" idx="3"/>
          </p:nvPr>
        </p:nvSpPr>
        <p:spPr/>
        <p:txBody>
          <a:bodyPr/>
          <a:lstStyle/>
          <a:p>
            <a:r>
              <a:rPr lang="en-US"/>
              <a:t>Lookup Operations (?)</a:t>
            </a:r>
            <a:endParaRPr lang="en-SG"/>
          </a:p>
        </p:txBody>
      </p:sp>
      <p:sp>
        <p:nvSpPr>
          <p:cNvPr id="10" name="Content Placeholder 9"/>
          <p:cNvSpPr>
            <a:spLocks noGrp="1"/>
          </p:cNvSpPr>
          <p:nvPr>
            <p:ph sz="quarter" idx="4"/>
          </p:nvPr>
        </p:nvSpPr>
        <p:spPr/>
        <p:txBody>
          <a:bodyPr>
            <a:normAutofit fontScale="92500" lnSpcReduction="10000"/>
          </a:bodyPr>
          <a:lstStyle/>
          <a:p>
            <a:r>
              <a:rPr lang="en-US"/>
              <a:t>Stop words removal</a:t>
            </a:r>
          </a:p>
          <a:p>
            <a:r>
              <a:rPr lang="en-US"/>
              <a:t>Part of Speech</a:t>
            </a:r>
          </a:p>
          <a:p>
            <a:pPr lvl="1"/>
            <a:r>
              <a:rPr lang="en-US"/>
              <a:t>should we include POS as one of the features in the matrix, the matrix will </a:t>
            </a:r>
          </a:p>
          <a:p>
            <a:r>
              <a:rPr lang="en-US"/>
              <a:t>Spell check</a:t>
            </a:r>
          </a:p>
          <a:p>
            <a:r>
              <a:rPr lang="en-US"/>
              <a:t>Stemming (? Lookup rules to stem?) </a:t>
            </a:r>
          </a:p>
          <a:p>
            <a:r>
              <a:rPr lang="en-US"/>
              <a:t>Lemmatization</a:t>
            </a:r>
          </a:p>
          <a:p>
            <a:r>
              <a:rPr lang="en-US"/>
              <a:t>Sentiment</a:t>
            </a:r>
          </a:p>
          <a:p>
            <a:r>
              <a:rPr lang="en-US" err="1"/>
              <a:t>Ngrams</a:t>
            </a:r>
            <a:endParaRPr lang="en-US"/>
          </a:p>
          <a:p>
            <a:pPr lvl="1"/>
            <a:r>
              <a:rPr lang="en-US"/>
              <a:t>In a language like Chinese, individual characters may not convey the right meaning. Only a combination of characters result in POS such as nouns or adjectives. Combination of Chinese character implies a deeper and/or more profound meaning. So we need to know the number of characters to combine to retrieve the meaning of the text.</a:t>
            </a:r>
          </a:p>
          <a:p>
            <a:r>
              <a:rPr lang="en-US"/>
              <a:t>Abbreviations</a:t>
            </a:r>
            <a:endParaRPr lang="en-SG"/>
          </a:p>
        </p:txBody>
      </p:sp>
      <p:sp>
        <p:nvSpPr>
          <p:cNvPr id="4" name="Slide Number Placeholder 3"/>
          <p:cNvSpPr>
            <a:spLocks noGrp="1"/>
          </p:cNvSpPr>
          <p:nvPr>
            <p:ph type="sldNum" sz="quarter" idx="12"/>
          </p:nvPr>
        </p:nvSpPr>
        <p:spPr/>
        <p:txBody>
          <a:bodyPr/>
          <a:lstStyle/>
          <a:p>
            <a:fld id="{B016F8AB-BCEA-4347-8BA6-BE776009BC89}" type="slidenum">
              <a:rPr lang="en-SG" smtClean="0"/>
              <a:pPr/>
              <a:t>24</a:t>
            </a:fld>
            <a:endParaRPr lang="en-SG"/>
          </a:p>
        </p:txBody>
      </p:sp>
    </p:spTree>
    <p:extLst>
      <p:ext uri="{BB962C8B-B14F-4D97-AF65-F5344CB8AC3E}">
        <p14:creationId xmlns:p14="http://schemas.microsoft.com/office/powerpoint/2010/main" val="183393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Examples of HPC + ML</a:t>
            </a:r>
          </a:p>
        </p:txBody>
      </p:sp>
      <p:sp>
        <p:nvSpPr>
          <p:cNvPr id="3" name="Content Placeholder 2"/>
          <p:cNvSpPr>
            <a:spLocks noGrp="1"/>
          </p:cNvSpPr>
          <p:nvPr>
            <p:ph idx="1"/>
          </p:nvPr>
        </p:nvSpPr>
        <p:spPr/>
        <p:txBody>
          <a:bodyPr/>
          <a:lstStyle/>
          <a:p>
            <a:r>
              <a:rPr lang="en-US"/>
              <a:t>The high-performance computing (HPC) market has been traditionally quite different from the emergent machine learning/AI market. </a:t>
            </a:r>
          </a:p>
          <a:p>
            <a:r>
              <a:rPr lang="en-US"/>
              <a:t>However, the rise of </a:t>
            </a:r>
            <a:r>
              <a:rPr lang="en-US">
                <a:solidFill>
                  <a:srgbClr val="FF0000"/>
                </a:solidFill>
              </a:rPr>
              <a:t>AI-optimized chips </a:t>
            </a:r>
            <a:r>
              <a:rPr lang="en-US"/>
              <a:t>is starting to blend the two markets together, as supercomputers start adopting the same kind of chips. As the AI chip market evolves, the chips become more efficient, higher-performance, and more cost-effective. </a:t>
            </a:r>
          </a:p>
          <a:p>
            <a:pPr lvl="1"/>
            <a:r>
              <a:rPr lang="en-US"/>
              <a:t>Making them interesting to the supercomputer customers.</a:t>
            </a:r>
          </a:p>
        </p:txBody>
      </p:sp>
      <p:sp>
        <p:nvSpPr>
          <p:cNvPr id="4" name="Slide Number Placeholder 3"/>
          <p:cNvSpPr>
            <a:spLocks noGrp="1"/>
          </p:cNvSpPr>
          <p:nvPr>
            <p:ph type="sldNum" sz="quarter" idx="12"/>
          </p:nvPr>
        </p:nvSpPr>
        <p:spPr/>
        <p:txBody>
          <a:bodyPr/>
          <a:lstStyle/>
          <a:p>
            <a:fld id="{B016F8AB-BCEA-4347-8BA6-BE776009BC89}" type="slidenum">
              <a:rPr lang="en-US" smtClean="0"/>
              <a:pPr/>
              <a:t>25</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3596463497"/>
              </p:ext>
            </p:extLst>
          </p:nvPr>
        </p:nvGraphicFramePr>
        <p:xfrm>
          <a:off x="609440" y="3377495"/>
          <a:ext cx="10969944" cy="4942840"/>
        </p:xfrm>
        <a:graphic>
          <a:graphicData uri="http://schemas.openxmlformats.org/drawingml/2006/table">
            <a:tbl>
              <a:tblPr firstRow="1" bandRow="1">
                <a:tableStyleId>{912C8C85-51F0-491E-9774-3900AFEF0FD7}</a:tableStyleId>
              </a:tblPr>
              <a:tblGrid>
                <a:gridCol w="3656648">
                  <a:extLst>
                    <a:ext uri="{9D8B030D-6E8A-4147-A177-3AD203B41FA5}">
                      <a16:colId xmlns:a16="http://schemas.microsoft.com/office/drawing/2014/main" val="20000"/>
                    </a:ext>
                  </a:extLst>
                </a:gridCol>
                <a:gridCol w="3656648">
                  <a:extLst>
                    <a:ext uri="{9D8B030D-6E8A-4147-A177-3AD203B41FA5}">
                      <a16:colId xmlns:a16="http://schemas.microsoft.com/office/drawing/2014/main" val="20001"/>
                    </a:ext>
                  </a:extLst>
                </a:gridCol>
                <a:gridCol w="3656648">
                  <a:extLst>
                    <a:ext uri="{9D8B030D-6E8A-4147-A177-3AD203B41FA5}">
                      <a16:colId xmlns:a16="http://schemas.microsoft.com/office/drawing/2014/main" val="20002"/>
                    </a:ext>
                  </a:extLst>
                </a:gridCol>
              </a:tblGrid>
              <a:tr h="370840">
                <a:tc>
                  <a:txBody>
                    <a:bodyPr/>
                    <a:lstStyle/>
                    <a:p>
                      <a:r>
                        <a:rPr lang="en-US" dirty="0"/>
                        <a:t>Date</a:t>
                      </a:r>
                    </a:p>
                  </a:txBody>
                  <a:tcPr/>
                </a:tc>
                <a:tc>
                  <a:txBody>
                    <a:bodyPr/>
                    <a:lstStyle/>
                    <a:p>
                      <a:r>
                        <a:rPr lang="en-US"/>
                        <a:t>Examples</a:t>
                      </a:r>
                    </a:p>
                  </a:txBody>
                  <a:tcPr/>
                </a:tc>
                <a:tc>
                  <a:txBody>
                    <a:bodyPr/>
                    <a:lstStyle/>
                    <a:p>
                      <a:r>
                        <a:rPr lang="en-US"/>
                        <a:t>Source</a:t>
                      </a:r>
                    </a:p>
                  </a:txBody>
                  <a:tcPr/>
                </a:tc>
                <a:extLst>
                  <a:ext uri="{0D108BD9-81ED-4DB2-BD59-A6C34878D82A}">
                    <a16:rowId xmlns:a16="http://schemas.microsoft.com/office/drawing/2014/main" val="10000"/>
                  </a:ext>
                </a:extLst>
              </a:tr>
              <a:tr h="370840">
                <a:tc>
                  <a:txBody>
                    <a:bodyPr/>
                    <a:lstStyle/>
                    <a:p>
                      <a:r>
                        <a:rPr lang="en-US"/>
                        <a:t>17 Feb 2017</a:t>
                      </a:r>
                    </a:p>
                  </a:txBody>
                  <a:tcPr/>
                </a:tc>
                <a:tc>
                  <a:txBody>
                    <a:bodyPr/>
                    <a:lstStyle/>
                    <a:p>
                      <a:r>
                        <a:rPr lang="en-US" u="none" strike="noStrike">
                          <a:effectLst/>
                        </a:rPr>
                        <a:t>The Tokyo Institute of Technology announced plans to launch Japan's "fastest AI supercomputer“ (Tsubame3.0) which uses </a:t>
                      </a:r>
                      <a:r>
                        <a:rPr lang="en-US" u="none" strike="noStrike" err="1">
                          <a:effectLst/>
                        </a:rPr>
                        <a:t>Nvidia’s</a:t>
                      </a:r>
                      <a:r>
                        <a:rPr lang="en-US" u="none" strike="noStrike">
                          <a:effectLst/>
                        </a:rPr>
                        <a:t> GPU accelerators to double its performance over the Tsubame2.5 predecessor.</a:t>
                      </a:r>
                      <a:endParaRPr lang="en-US"/>
                    </a:p>
                  </a:txBody>
                  <a:tcPr/>
                </a:tc>
                <a:tc>
                  <a:txBody>
                    <a:bodyPr/>
                    <a:lstStyle/>
                    <a:p>
                      <a:r>
                        <a:rPr lang="en-US"/>
                        <a:t>http://www.tomshardware.com/news/nvidia-japan-fastest-ai-supercomputer,33683.html</a:t>
                      </a:r>
                    </a:p>
                  </a:txBody>
                  <a:tcPr/>
                </a:tc>
                <a:extLst>
                  <a:ext uri="{0D108BD9-81ED-4DB2-BD59-A6C34878D82A}">
                    <a16:rowId xmlns:a16="http://schemas.microsoft.com/office/drawing/2014/main" val="10001"/>
                  </a:ext>
                </a:extLst>
              </a:tr>
              <a:tr h="370840">
                <a:tc>
                  <a:txBody>
                    <a:bodyPr/>
                    <a:lstStyle/>
                    <a:p>
                      <a:r>
                        <a:rPr lang="en-US"/>
                        <a:t>21 Feb 2017</a:t>
                      </a:r>
                    </a:p>
                  </a:txBody>
                  <a:tcPr/>
                </a:tc>
                <a:tc>
                  <a:txBody>
                    <a:bodyPr/>
                    <a:lstStyle/>
                    <a:p>
                      <a:r>
                        <a:rPr lang="en-US" u="none" strike="noStrike">
                          <a:effectLst/>
                        </a:rPr>
                        <a:t>Baidu’s Silicon Valley AI Lab (SVAIL) announced an implementation of the ring </a:t>
                      </a:r>
                      <a:r>
                        <a:rPr lang="en-US" u="none" strike="noStrike" err="1">
                          <a:effectLst/>
                        </a:rPr>
                        <a:t>allreduce</a:t>
                      </a:r>
                      <a:r>
                        <a:rPr lang="en-US" u="none" strike="noStrike">
                          <a:effectLst/>
                        </a:rPr>
                        <a:t> algorithm for the deep learning community, which will enable significantly faster training of neural networks across GPU models.</a:t>
                      </a:r>
                      <a:endParaRPr lang="en-US"/>
                    </a:p>
                  </a:txBody>
                  <a:tcPr/>
                </a:tc>
                <a:tc>
                  <a:txBody>
                    <a:bodyPr/>
                    <a:lstStyle/>
                    <a:p>
                      <a:r>
                        <a:rPr lang="en-US" dirty="0"/>
                        <a:t>http://www.tomshardware.com/news/baidu-svail-ring-allreduce-library,33691.html</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465706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a:t>Reference</a:t>
            </a:r>
          </a:p>
        </p:txBody>
      </p:sp>
      <p:sp>
        <p:nvSpPr>
          <p:cNvPr id="10" name="Content Placeholder 9"/>
          <p:cNvSpPr>
            <a:spLocks noGrp="1"/>
          </p:cNvSpPr>
          <p:nvPr>
            <p:ph idx="1"/>
          </p:nvPr>
        </p:nvSpPr>
        <p:spPr/>
        <p:txBody>
          <a:bodyPr/>
          <a:lstStyle/>
          <a:p>
            <a:pPr marL="342900" indent="-342900">
              <a:buFont typeface="+mj-lt"/>
              <a:buAutoNum type="arabicPeriod"/>
            </a:pPr>
            <a:r>
              <a:rPr lang="en-US">
                <a:hlinkClick r:id="rId3"/>
              </a:rPr>
              <a:t>http://healthitanalytics.com/features/what-is-the-role-of-natural-language-processing-in-healthcare</a:t>
            </a:r>
            <a:endParaRPr lang="en-US"/>
          </a:p>
          <a:p>
            <a:pPr marL="571500" lvl="1" indent="-342900">
              <a:buFont typeface="+mj-lt"/>
              <a:buAutoNum type="arabicPeriod"/>
            </a:pPr>
            <a:r>
              <a:rPr lang="en-US"/>
              <a:t>Reference for the slide “Use Case in HealthCare</a:t>
            </a:r>
          </a:p>
          <a:p>
            <a:pPr marL="342900" indent="-342900">
              <a:buFont typeface="+mj-lt"/>
              <a:buAutoNum type="arabicPeriod"/>
            </a:pPr>
            <a:r>
              <a:rPr lang="en-US">
                <a:hlinkClick r:id="rId4"/>
              </a:rPr>
              <a:t>http://www.tcs.com/SiteCollectionDocuments/White%20Papers/Insurance_Whitepaper_Mining_Unstructured_Text_Data_for_Insurance_Analytics_08_2010.pdf</a:t>
            </a:r>
            <a:endParaRPr lang="en-US"/>
          </a:p>
          <a:p>
            <a:pPr marL="571500" lvl="1" indent="-342900">
              <a:buFont typeface="+mj-lt"/>
              <a:buAutoNum type="arabicPeriod"/>
            </a:pPr>
            <a:r>
              <a:rPr lang="en-US"/>
              <a:t>Reference for text analytics in the insurances industry.</a:t>
            </a:r>
          </a:p>
          <a:p>
            <a:pPr marL="342900" indent="-342900">
              <a:buFont typeface="+mj-lt"/>
              <a:buAutoNum type="arabicPeriod"/>
            </a:pPr>
            <a:r>
              <a:rPr lang="en-US">
                <a:hlinkClick r:id="rId5"/>
              </a:rPr>
              <a:t>http://www.scientificcomputing.com/blog/2014/01/text-mining-next-data-frontier</a:t>
            </a:r>
            <a:endParaRPr lang="en-US"/>
          </a:p>
          <a:p>
            <a:pPr marL="342900" indent="-342900">
              <a:buFont typeface="+mj-lt"/>
              <a:buAutoNum type="arabicPeriod"/>
            </a:pPr>
            <a:r>
              <a:rPr lang="en-US">
                <a:hlinkClick r:id="rId6"/>
              </a:rPr>
              <a:t>http://searchbusinessanalytics.techtarget.com/feature/Text-analysis-software-helps-Lenovo-zero-in-on-the-customer</a:t>
            </a:r>
            <a:endParaRPr lang="en-US"/>
          </a:p>
          <a:p>
            <a:pPr marL="342900" indent="-342900">
              <a:buFont typeface="+mj-lt"/>
              <a:buAutoNum type="arabicPeriod"/>
            </a:pPr>
            <a:r>
              <a:rPr lang="en-US">
                <a:hlinkClick r:id="rId7"/>
              </a:rPr>
              <a:t>http://karpathy.github.io/2015/05/21/rnn-effectiveness/</a:t>
            </a:r>
            <a:endParaRPr lang="en-US"/>
          </a:p>
          <a:p>
            <a:pPr marL="342900" indent="-342900">
              <a:buFont typeface="+mj-lt"/>
              <a:buAutoNum type="arabicPeriod"/>
            </a:pPr>
            <a:r>
              <a:rPr lang="en-US">
                <a:hlinkClick r:id="rId8"/>
              </a:rPr>
              <a:t>https://medium.com/deep-writing/harry-potter-written-by-artificial-intelligence-8a9431803da6#.8mydijk4y</a:t>
            </a:r>
            <a:endParaRPr lang="en-US"/>
          </a:p>
          <a:p>
            <a:pPr marL="342900" indent="-342900">
              <a:buFont typeface="+mj-lt"/>
              <a:buAutoNum type="arabicPeriod"/>
            </a:pPr>
            <a:endParaRPr lang="en-US"/>
          </a:p>
        </p:txBody>
      </p:sp>
      <p:sp>
        <p:nvSpPr>
          <p:cNvPr id="8" name="Slide Number Placeholder 7"/>
          <p:cNvSpPr>
            <a:spLocks noGrp="1"/>
          </p:cNvSpPr>
          <p:nvPr>
            <p:ph type="sldNum" sz="quarter" idx="12"/>
          </p:nvPr>
        </p:nvSpPr>
        <p:spPr/>
        <p:txBody>
          <a:bodyPr/>
          <a:lstStyle/>
          <a:p>
            <a:fld id="{B016F8AB-BCEA-4347-8BA6-BE776009BC89}" type="slidenum">
              <a:rPr lang="en-US" smtClean="0"/>
              <a:t>26</a:t>
            </a:fld>
            <a:endParaRPr lang="en-US"/>
          </a:p>
        </p:txBody>
      </p:sp>
    </p:spTree>
    <p:extLst>
      <p:ext uri="{BB962C8B-B14F-4D97-AF65-F5344CB8AC3E}">
        <p14:creationId xmlns:p14="http://schemas.microsoft.com/office/powerpoint/2010/main" val="2494507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sp>
        <p:nvSpPr>
          <p:cNvPr id="6" name="Content Placeholder 5"/>
          <p:cNvSpPr>
            <a:spLocks noGrp="1"/>
          </p:cNvSpPr>
          <p:nvPr>
            <p:ph idx="1"/>
          </p:nvPr>
        </p:nvSpPr>
        <p:spPr/>
        <p:txBody>
          <a:bodyPr/>
          <a:lstStyle/>
          <a:p>
            <a:r>
              <a:rPr lang="en-US"/>
              <a:t>What is text analytics? Why perform text analytics?</a:t>
            </a:r>
          </a:p>
          <a:p>
            <a:r>
              <a:rPr lang="en-US"/>
              <a:t>Show some sources of text data. </a:t>
            </a:r>
            <a:r>
              <a:rPr lang="en-US">
                <a:sym typeface="Wingdings" panose="05000000000000000000" pitchFamily="2" charset="2"/>
              </a:rPr>
              <a:t> social media</a:t>
            </a:r>
            <a:endParaRPr lang="en-US"/>
          </a:p>
          <a:p>
            <a:r>
              <a:rPr lang="en-US"/>
              <a:t>From these sources of text data, what can you get out of it? Voice of customers…</a:t>
            </a:r>
          </a:p>
        </p:txBody>
      </p:sp>
    </p:spTree>
    <p:extLst>
      <p:ext uri="{BB962C8B-B14F-4D97-AF65-F5344CB8AC3E}">
        <p14:creationId xmlns:p14="http://schemas.microsoft.com/office/powerpoint/2010/main" val="188109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a:t>
            </a:r>
          </a:p>
        </p:txBody>
      </p:sp>
      <p:sp>
        <p:nvSpPr>
          <p:cNvPr id="3" name="Content Placeholder 2"/>
          <p:cNvSpPr>
            <a:spLocks noGrp="1"/>
          </p:cNvSpPr>
          <p:nvPr>
            <p:ph idx="1"/>
          </p:nvPr>
        </p:nvSpPr>
        <p:spPr/>
        <p:txBody>
          <a:bodyPr/>
          <a:lstStyle/>
          <a:p>
            <a:pPr marL="342900" indent="-342900">
              <a:buFont typeface="+mj-lt"/>
              <a:buAutoNum type="arabicPeriod"/>
            </a:pPr>
            <a:r>
              <a:rPr lang="en-US" dirty="0"/>
              <a:t>Introduction</a:t>
            </a:r>
          </a:p>
          <a:p>
            <a:pPr marL="342900" indent="-342900">
              <a:buFont typeface="+mj-lt"/>
              <a:buAutoNum type="arabicPeriod"/>
            </a:pPr>
            <a:r>
              <a:rPr lang="en-US" dirty="0"/>
              <a:t>Use Cases</a:t>
            </a:r>
          </a:p>
          <a:p>
            <a:pPr marL="342900" indent="-342900">
              <a:buFont typeface="+mj-lt"/>
              <a:buAutoNum type="arabicPeriod"/>
            </a:pPr>
            <a:r>
              <a:rPr lang="en-US" dirty="0"/>
              <a:t>Text Analytics demonstration – </a:t>
            </a:r>
            <a:r>
              <a:rPr lang="en-US" dirty="0" err="1"/>
              <a:t>Parseltongue</a:t>
            </a:r>
            <a:r>
              <a:rPr lang="en-US" dirty="0"/>
              <a:t> 101</a:t>
            </a:r>
          </a:p>
          <a:p>
            <a:pPr marL="342900" indent="-342900">
              <a:buFont typeface="+mj-lt"/>
              <a:buAutoNum type="arabicPeriod"/>
            </a:pPr>
            <a:r>
              <a:rPr lang="en-US" dirty="0"/>
              <a:t>Discussion, Q&amp;A</a:t>
            </a:r>
          </a:p>
        </p:txBody>
      </p:sp>
      <p:sp>
        <p:nvSpPr>
          <p:cNvPr id="4" name="Slide Number Placeholder 3"/>
          <p:cNvSpPr>
            <a:spLocks noGrp="1"/>
          </p:cNvSpPr>
          <p:nvPr>
            <p:ph type="sldNum" sz="quarter" idx="12"/>
          </p:nvPr>
        </p:nvSpPr>
        <p:spPr/>
        <p:txBody>
          <a:bodyPr/>
          <a:lstStyle/>
          <a:p>
            <a:fld id="{B016F8AB-BCEA-4347-8BA6-BE776009BC89}" type="slidenum">
              <a:rPr lang="en-US" smtClean="0"/>
              <a:pPr/>
              <a:t>4</a:t>
            </a:fld>
            <a:endParaRPr lang="en-US"/>
          </a:p>
        </p:txBody>
      </p:sp>
    </p:spTree>
    <p:extLst>
      <p:ext uri="{BB962C8B-B14F-4D97-AF65-F5344CB8AC3E}">
        <p14:creationId xmlns:p14="http://schemas.microsoft.com/office/powerpoint/2010/main" val="2149403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5400">
                <a:solidFill>
                  <a:schemeClr val="accent1"/>
                </a:solidFill>
              </a:rPr>
              <a:t>Text analytics is the process of deriving information from text sources.</a:t>
            </a:r>
          </a:p>
        </p:txBody>
      </p:sp>
      <p:sp>
        <p:nvSpPr>
          <p:cNvPr id="9" name="Content Placeholder 8"/>
          <p:cNvSpPr>
            <a:spLocks noGrp="1"/>
          </p:cNvSpPr>
          <p:nvPr>
            <p:ph type="body" sz="quarter" idx="14"/>
          </p:nvPr>
        </p:nvSpPr>
        <p:spPr/>
        <p:txBody>
          <a:bodyPr/>
          <a:lstStyle/>
          <a:p>
            <a:r>
              <a:rPr lang="en-US"/>
              <a:t>Gartner</a:t>
            </a:r>
          </a:p>
        </p:txBody>
      </p:sp>
      <p:sp>
        <p:nvSpPr>
          <p:cNvPr id="7" name="Slide Number Placeholder 6"/>
          <p:cNvSpPr>
            <a:spLocks noGrp="1"/>
          </p:cNvSpPr>
          <p:nvPr>
            <p:ph type="sldNum" sz="quarter" idx="12"/>
          </p:nvPr>
        </p:nvSpPr>
        <p:spPr/>
        <p:txBody>
          <a:bodyPr/>
          <a:lstStyle/>
          <a:p>
            <a:fld id="{B016F8AB-BCEA-4347-8BA6-BE776009BC89}" type="slidenum">
              <a:rPr lang="en-US" smtClean="0"/>
              <a:t>5</a:t>
            </a:fld>
            <a:endParaRPr lang="en-US"/>
          </a:p>
        </p:txBody>
      </p:sp>
      <p:sp>
        <p:nvSpPr>
          <p:cNvPr id="10" name="Title 7"/>
          <p:cNvSpPr txBox="1">
            <a:spLocks/>
          </p:cNvSpPr>
          <p:nvPr/>
        </p:nvSpPr>
        <p:spPr>
          <a:xfrm>
            <a:off x="2362200" y="4343400"/>
            <a:ext cx="9456737" cy="2286000"/>
          </a:xfrm>
          <a:prstGeom prst="rect">
            <a:avLst/>
          </a:prstGeom>
        </p:spPr>
        <p:txBody>
          <a:bodyPr vert="horz" lIns="0" tIns="0" rIns="0" bIns="0" rtlCol="0" anchor="t" anchorCtr="0">
            <a:noAutofit/>
          </a:bodyPr>
          <a:lstStyle>
            <a:lvl1pPr marL="384048" indent="-384048" algn="l" defTabSz="914400" rtl="0" eaLnBrk="1" latinLnBrk="0" hangingPunct="1">
              <a:lnSpc>
                <a:spcPct val="80000"/>
              </a:lnSpc>
              <a:spcBef>
                <a:spcPct val="0"/>
              </a:spcBef>
              <a:buNone/>
              <a:defRPr sz="6000" b="1" kern="1200">
                <a:solidFill>
                  <a:schemeClr val="tx1"/>
                </a:solidFill>
                <a:latin typeface="+mj-lt"/>
                <a:ea typeface="+mj-ea"/>
                <a:cs typeface="+mj-cs"/>
              </a:defRPr>
            </a:lvl1pPr>
          </a:lstStyle>
          <a:p>
            <a:r>
              <a:rPr lang="en-US" sz="5400">
                <a:solidFill>
                  <a:schemeClr val="accent3"/>
                </a:solidFill>
              </a:rPr>
              <a:t>Why? Because 80% of the data are unstructured data.</a:t>
            </a:r>
          </a:p>
        </p:txBody>
      </p:sp>
    </p:spTree>
    <p:extLst>
      <p:ext uri="{BB962C8B-B14F-4D97-AF65-F5344CB8AC3E}">
        <p14:creationId xmlns:p14="http://schemas.microsoft.com/office/powerpoint/2010/main" val="4136669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882" y="0"/>
            <a:ext cx="10058400" cy="6662056"/>
          </a:xfrm>
          <a:prstGeom prst="rect">
            <a:avLst/>
          </a:prstGeom>
        </p:spPr>
      </p:pic>
      <p:sp>
        <p:nvSpPr>
          <p:cNvPr id="4" name="Slide Number Placeholder 3"/>
          <p:cNvSpPr>
            <a:spLocks noGrp="1"/>
          </p:cNvSpPr>
          <p:nvPr>
            <p:ph type="sldNum" sz="quarter" idx="12"/>
          </p:nvPr>
        </p:nvSpPr>
        <p:spPr/>
        <p:txBody>
          <a:bodyPr/>
          <a:lstStyle/>
          <a:p>
            <a:fld id="{B016F8AB-BCEA-4347-8BA6-BE776009BC89}" type="slidenum">
              <a:rPr lang="en-US" smtClean="0"/>
              <a:pPr/>
              <a:t>6</a:t>
            </a:fld>
            <a:endParaRPr lang="en-US"/>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6589" y="1206950"/>
            <a:ext cx="4084586" cy="3063440"/>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531864" y="3522407"/>
            <a:ext cx="3236983" cy="914402"/>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973897" y="2526488"/>
            <a:ext cx="4400821" cy="3288700"/>
          </a:xfrm>
          <a:prstGeom prst="rect">
            <a:avLst/>
          </a:prstGeom>
        </p:spPr>
      </p:pic>
      <p:pic>
        <p:nvPicPr>
          <p:cNvPr id="8" name="Picture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18358" y="4191000"/>
            <a:ext cx="4058642" cy="1975417"/>
          </a:xfrm>
          <a:prstGeom prst="rect">
            <a:avLst/>
          </a:prstGeom>
        </p:spPr>
      </p:pic>
      <p:pic>
        <p:nvPicPr>
          <p:cNvPr id="9" name="Picture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125925" y="921244"/>
            <a:ext cx="3692522" cy="3692522"/>
          </a:xfrm>
          <a:prstGeom prst="rect">
            <a:avLst/>
          </a:prstGeom>
        </p:spPr>
      </p:pic>
      <p:pic>
        <p:nvPicPr>
          <p:cNvPr id="10" name="Picture 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598903" y="4854353"/>
            <a:ext cx="1378379" cy="1378379"/>
          </a:xfrm>
          <a:prstGeom prst="rect">
            <a:avLst/>
          </a:prstGeom>
        </p:spPr>
      </p:pic>
      <p:pic>
        <p:nvPicPr>
          <p:cNvPr id="11" name="Picture 10"/>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834329" y="1442414"/>
            <a:ext cx="1775683" cy="1775683"/>
          </a:xfrm>
          <a:prstGeom prst="rect">
            <a:avLst/>
          </a:prstGeom>
        </p:spPr>
      </p:pic>
      <p:pic>
        <p:nvPicPr>
          <p:cNvPr id="13" name="Picture 1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959512" y="2767505"/>
            <a:ext cx="2819400" cy="2819400"/>
          </a:xfrm>
          <a:prstGeom prst="rect">
            <a:avLst/>
          </a:prstGeom>
        </p:spPr>
      </p:pic>
      <p:pic>
        <p:nvPicPr>
          <p:cNvPr id="14" name="Picture 1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27317" y="3962400"/>
            <a:ext cx="3149283" cy="2361962"/>
          </a:xfrm>
          <a:prstGeom prst="rect">
            <a:avLst/>
          </a:prstGeom>
        </p:spPr>
      </p:pic>
      <p:pic>
        <p:nvPicPr>
          <p:cNvPr id="17" name="Picture 1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143478" y="-19032"/>
            <a:ext cx="2655919" cy="1991939"/>
          </a:xfrm>
          <a:prstGeom prst="rect">
            <a:avLst/>
          </a:prstGeom>
        </p:spPr>
      </p:pic>
      <p:pic>
        <p:nvPicPr>
          <p:cNvPr id="18" name="Picture 17"/>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315447" y="1376466"/>
            <a:ext cx="3272177" cy="3272177"/>
          </a:xfrm>
          <a:prstGeom prst="rect">
            <a:avLst/>
          </a:prstGeom>
        </p:spPr>
      </p:pic>
    </p:spTree>
    <p:extLst>
      <p:ext uri="{BB962C8B-B14F-4D97-AF65-F5344CB8AC3E}">
        <p14:creationId xmlns:p14="http://schemas.microsoft.com/office/powerpoint/2010/main" val="4267525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700"/>
                                  </p:stCondLst>
                                  <p:childTnLst>
                                    <p:set>
                                      <p:cBhvr>
                                        <p:cTn id="9" dur="1" fill="hold">
                                          <p:stCondLst>
                                            <p:cond delay="0"/>
                                          </p:stCondLst>
                                        </p:cTn>
                                        <p:tgtEl>
                                          <p:spTgt spid="7"/>
                                        </p:tgtEl>
                                        <p:attrNameLst>
                                          <p:attrName>style.visibility</p:attrName>
                                        </p:attrNameLst>
                                      </p:cBhvr>
                                      <p:to>
                                        <p:strVal val="visible"/>
                                      </p:to>
                                    </p:set>
                                  </p:childTnLst>
                                </p:cTn>
                              </p:par>
                            </p:childTnLst>
                          </p:cTn>
                        </p:par>
                        <p:par>
                          <p:cTn id="10" fill="hold">
                            <p:stCondLst>
                              <p:cond delay="700"/>
                            </p:stCondLst>
                            <p:childTnLst>
                              <p:par>
                                <p:cTn id="11" presetID="1" presetClass="entr" presetSubtype="0" fill="hold" nodeType="afterEffect">
                                  <p:stCondLst>
                                    <p:cond delay="700"/>
                                  </p:stCondLst>
                                  <p:childTnLst>
                                    <p:set>
                                      <p:cBhvr>
                                        <p:cTn id="12" dur="1" fill="hold">
                                          <p:stCondLst>
                                            <p:cond delay="0"/>
                                          </p:stCondLst>
                                        </p:cTn>
                                        <p:tgtEl>
                                          <p:spTgt spid="6"/>
                                        </p:tgtEl>
                                        <p:attrNameLst>
                                          <p:attrName>style.visibility</p:attrName>
                                        </p:attrNameLst>
                                      </p:cBhvr>
                                      <p:to>
                                        <p:strVal val="visible"/>
                                      </p:to>
                                    </p:set>
                                  </p:childTnLst>
                                </p:cTn>
                              </p:par>
                            </p:childTnLst>
                          </p:cTn>
                        </p:par>
                        <p:par>
                          <p:cTn id="13" fill="hold">
                            <p:stCondLst>
                              <p:cond delay="1400"/>
                            </p:stCondLst>
                            <p:childTnLst>
                              <p:par>
                                <p:cTn id="14" presetID="1" presetClass="entr" presetSubtype="0" fill="hold" nodeType="afterEffect">
                                  <p:stCondLst>
                                    <p:cond delay="600"/>
                                  </p:stCondLst>
                                  <p:childTnLst>
                                    <p:set>
                                      <p:cBhvr>
                                        <p:cTn id="15" dur="1" fill="hold">
                                          <p:stCondLst>
                                            <p:cond delay="0"/>
                                          </p:stCondLst>
                                        </p:cTn>
                                        <p:tgtEl>
                                          <p:spTgt spid="11"/>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13"/>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14"/>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200"/>
                                  </p:stCondLst>
                                  <p:childTnLst>
                                    <p:set>
                                      <p:cBhvr>
                                        <p:cTn id="24" dur="1" fill="hold">
                                          <p:stCondLst>
                                            <p:cond delay="0"/>
                                          </p:stCondLst>
                                        </p:cTn>
                                        <p:tgtEl>
                                          <p:spTgt spid="9"/>
                                        </p:tgtEl>
                                        <p:attrNameLst>
                                          <p:attrName>style.visibility</p:attrName>
                                        </p:attrNameLst>
                                      </p:cBhvr>
                                      <p:to>
                                        <p:strVal val="visible"/>
                                      </p:to>
                                    </p:set>
                                  </p:childTnLst>
                                </p:cTn>
                              </p:par>
                            </p:childTnLst>
                          </p:cTn>
                        </p:par>
                        <p:par>
                          <p:cTn id="25" fill="hold">
                            <p:stCondLst>
                              <p:cond delay="3200"/>
                            </p:stCondLst>
                            <p:childTnLst>
                              <p:par>
                                <p:cTn id="26" presetID="1" presetClass="entr" presetSubtype="0" fill="hold" nodeType="afterEffect">
                                  <p:stCondLst>
                                    <p:cond delay="100"/>
                                  </p:stCondLst>
                                  <p:childTnLst>
                                    <p:set>
                                      <p:cBhvr>
                                        <p:cTn id="27" dur="1" fill="hold">
                                          <p:stCondLst>
                                            <p:cond delay="0"/>
                                          </p:stCondLst>
                                        </p:cTn>
                                        <p:tgtEl>
                                          <p:spTgt spid="8"/>
                                        </p:tgtEl>
                                        <p:attrNameLst>
                                          <p:attrName>style.visibility</p:attrName>
                                        </p:attrNameLst>
                                      </p:cBhvr>
                                      <p:to>
                                        <p:strVal val="visible"/>
                                      </p:to>
                                    </p:set>
                                  </p:childTnLst>
                                </p:cTn>
                              </p:par>
                            </p:childTnLst>
                          </p:cTn>
                        </p:par>
                        <p:par>
                          <p:cTn id="28" fill="hold">
                            <p:stCondLst>
                              <p:cond delay="3300"/>
                            </p:stCondLst>
                            <p:childTnLst>
                              <p:par>
                                <p:cTn id="29" presetID="1" presetClass="entr" presetSubtype="0" fill="hold" nodeType="afterEffect">
                                  <p:stCondLst>
                                    <p:cond delay="100"/>
                                  </p:stCondLst>
                                  <p:childTnLst>
                                    <p:set>
                                      <p:cBhvr>
                                        <p:cTn id="30" dur="1" fill="hold">
                                          <p:stCondLst>
                                            <p:cond delay="0"/>
                                          </p:stCondLst>
                                        </p:cTn>
                                        <p:tgtEl>
                                          <p:spTgt spid="10"/>
                                        </p:tgtEl>
                                        <p:attrNameLst>
                                          <p:attrName>style.visibility</p:attrName>
                                        </p:attrNameLst>
                                      </p:cBhvr>
                                      <p:to>
                                        <p:strVal val="visible"/>
                                      </p:to>
                                    </p:set>
                                  </p:childTnLst>
                                </p:cTn>
                              </p:par>
                            </p:childTnLst>
                          </p:cTn>
                        </p:par>
                        <p:par>
                          <p:cTn id="31" fill="hold">
                            <p:stCondLst>
                              <p:cond delay="3400"/>
                            </p:stCondLst>
                            <p:childTnLst>
                              <p:par>
                                <p:cTn id="32" presetID="1" presetClass="entr" presetSubtype="0" fill="hold" nodeType="afterEffect">
                                  <p:stCondLst>
                                    <p:cond delay="100"/>
                                  </p:stCondLst>
                                  <p:childTnLst>
                                    <p:set>
                                      <p:cBhvr>
                                        <p:cTn id="33" dur="1" fill="hold">
                                          <p:stCondLst>
                                            <p:cond delay="0"/>
                                          </p:stCondLst>
                                        </p:cTn>
                                        <p:tgtEl>
                                          <p:spTgt spid="17"/>
                                        </p:tgtEl>
                                        <p:attrNameLst>
                                          <p:attrName>style.visibility</p:attrName>
                                        </p:attrNameLst>
                                      </p:cBhvr>
                                      <p:to>
                                        <p:strVal val="visible"/>
                                      </p:to>
                                    </p:set>
                                  </p:childTnLst>
                                </p:cTn>
                              </p:par>
                            </p:childTnLst>
                          </p:cTn>
                        </p:par>
                        <p:par>
                          <p:cTn id="34" fill="hold">
                            <p:stCondLst>
                              <p:cond delay="3500"/>
                            </p:stCondLst>
                            <p:childTnLst>
                              <p:par>
                                <p:cTn id="35" presetID="1" presetClass="entr" presetSubtype="0" fill="hold" nodeType="afterEffect">
                                  <p:stCondLst>
                                    <p:cond delay="100"/>
                                  </p:stCondLst>
                                  <p:childTnLst>
                                    <p:set>
                                      <p:cBhvr>
                                        <p:cTn id="36" dur="1" fill="hold">
                                          <p:stCondLst>
                                            <p:cond delay="0"/>
                                          </p:stCondLst>
                                        </p:cTn>
                                        <p:tgtEl>
                                          <p:spTgt spid="18"/>
                                        </p:tgtEl>
                                        <p:attrNameLst>
                                          <p:attrName>style.visibility</p:attrName>
                                        </p:attrNameLst>
                                      </p:cBhvr>
                                      <p:to>
                                        <p:strVal val="visible"/>
                                      </p:to>
                                    </p:set>
                                  </p:childTnLst>
                                </p:cTn>
                              </p:par>
                            </p:childTnLst>
                          </p:cTn>
                        </p:par>
                        <p:par>
                          <p:cTn id="37" fill="hold">
                            <p:stCondLst>
                              <p:cond delay="3600"/>
                            </p:stCondLst>
                            <p:childTnLst>
                              <p:par>
                                <p:cTn id="38" presetID="1" presetClass="entr" presetSubtype="0" fill="hold" nodeType="afterEffect">
                                  <p:stCondLst>
                                    <p:cond delay="100"/>
                                  </p:stCondLst>
                                  <p:childTnLst>
                                    <p:set>
                                      <p:cBhvr>
                                        <p:cTn id="39"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Use Cases</a:t>
            </a:r>
          </a:p>
        </p:txBody>
      </p:sp>
      <p:sp>
        <p:nvSpPr>
          <p:cNvPr id="4" name="Content Placeholder 3"/>
          <p:cNvSpPr>
            <a:spLocks noGrp="1"/>
          </p:cNvSpPr>
          <p:nvPr>
            <p:ph idx="1"/>
          </p:nvPr>
        </p:nvSpPr>
        <p:spPr/>
        <p:txBody>
          <a:bodyPr/>
          <a:lstStyle/>
          <a:p>
            <a:r>
              <a:rPr lang="en-US" dirty="0"/>
              <a:t>Hear the voices of customers</a:t>
            </a:r>
          </a:p>
          <a:p>
            <a:pPr lvl="1"/>
            <a:r>
              <a:rPr lang="en-US" dirty="0"/>
              <a:t>What are customers talking about you, about your competitors.</a:t>
            </a:r>
          </a:p>
          <a:p>
            <a:pPr lvl="1"/>
            <a:r>
              <a:rPr lang="en-US" dirty="0"/>
              <a:t>Focus your effort on the right things.</a:t>
            </a:r>
          </a:p>
          <a:p>
            <a:pPr lvl="1"/>
            <a:r>
              <a:rPr lang="en-US" dirty="0"/>
              <a:t>Lenovo used text analytics to measure customer’s experiences.</a:t>
            </a:r>
          </a:p>
          <a:p>
            <a:r>
              <a:rPr lang="en-US" dirty="0"/>
              <a:t>Targeted Marketing</a:t>
            </a:r>
          </a:p>
          <a:p>
            <a:pPr lvl="1"/>
            <a:r>
              <a:rPr lang="en-US" dirty="0"/>
              <a:t>Right place, right time and to the right person.</a:t>
            </a:r>
          </a:p>
          <a:p>
            <a:pPr lvl="1"/>
            <a:r>
              <a:rPr lang="en-US" dirty="0"/>
              <a:t>A text analytics company found that majority of the Father’s Day tweets were from women rather than men. The tweets are often about how to spend time with or what gifts to purchase for their father.</a:t>
            </a:r>
          </a:p>
          <a:p>
            <a:r>
              <a:rPr lang="en-US" dirty="0"/>
              <a:t>Fraud detection</a:t>
            </a:r>
          </a:p>
          <a:p>
            <a:pPr lvl="1"/>
            <a:r>
              <a:rPr lang="en-US" dirty="0"/>
              <a:t>In the insurance industry, text in the claim notes is a data source.</a:t>
            </a:r>
          </a:p>
          <a:p>
            <a:pPr lvl="1"/>
            <a:r>
              <a:rPr lang="en-US" dirty="0"/>
              <a:t>The condition suffered and the treatment undergone by the claimant can be extracted from the notes. These 2 information can be referenced back with the medical history of the claimant to check for inconsistencies or signs of fraud.</a:t>
            </a:r>
          </a:p>
          <a:p>
            <a:pPr lvl="1"/>
            <a:endParaRPr lang="en-US" dirty="0"/>
          </a:p>
        </p:txBody>
      </p:sp>
      <p:sp>
        <p:nvSpPr>
          <p:cNvPr id="2" name="Slide Number Placeholder 1"/>
          <p:cNvSpPr>
            <a:spLocks noGrp="1"/>
          </p:cNvSpPr>
          <p:nvPr>
            <p:ph type="sldNum" sz="quarter" idx="12"/>
          </p:nvPr>
        </p:nvSpPr>
        <p:spPr/>
        <p:txBody>
          <a:bodyPr/>
          <a:lstStyle/>
          <a:p>
            <a:fld id="{B016F8AB-BCEA-4347-8BA6-BE776009BC89}" type="slidenum">
              <a:rPr lang="en-US" smtClean="0"/>
              <a:t>7</a:t>
            </a:fld>
            <a:endParaRPr lang="en-US"/>
          </a:p>
        </p:txBody>
      </p:sp>
    </p:spTree>
    <p:extLst>
      <p:ext uri="{BB962C8B-B14F-4D97-AF65-F5344CB8AC3E}">
        <p14:creationId xmlns:p14="http://schemas.microsoft.com/office/powerpoint/2010/main" val="1522654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for the “Value” slide.</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656244346"/>
              </p:ext>
            </p:extLst>
          </p:nvPr>
        </p:nvGraphicFramePr>
        <p:xfrm>
          <a:off x="609441" y="990600"/>
          <a:ext cx="10969626" cy="6593840"/>
        </p:xfrm>
        <a:graphic>
          <a:graphicData uri="http://schemas.openxmlformats.org/drawingml/2006/table">
            <a:tbl>
              <a:tblPr firstRow="1" bandRow="1">
                <a:tableStyleId>{912C8C85-51F0-491E-9774-3900AFEF0FD7}</a:tableStyleId>
              </a:tblPr>
              <a:tblGrid>
                <a:gridCol w="2438559">
                  <a:extLst>
                    <a:ext uri="{9D8B030D-6E8A-4147-A177-3AD203B41FA5}">
                      <a16:colId xmlns:a16="http://schemas.microsoft.com/office/drawing/2014/main" val="20000"/>
                    </a:ext>
                  </a:extLst>
                </a:gridCol>
                <a:gridCol w="8531067">
                  <a:extLst>
                    <a:ext uri="{9D8B030D-6E8A-4147-A177-3AD203B41FA5}">
                      <a16:colId xmlns:a16="http://schemas.microsoft.com/office/drawing/2014/main" val="20001"/>
                    </a:ext>
                  </a:extLst>
                </a:gridCol>
              </a:tblGrid>
              <a:tr h="370840">
                <a:tc>
                  <a:txBody>
                    <a:bodyPr/>
                    <a:lstStyle/>
                    <a:p>
                      <a:r>
                        <a:rPr lang="en-US"/>
                        <a:t>Use Case</a:t>
                      </a:r>
                    </a:p>
                  </a:txBody>
                  <a:tcPr/>
                </a:tc>
                <a:tc>
                  <a:txBody>
                    <a:bodyPr/>
                    <a:lstStyle/>
                    <a:p>
                      <a:r>
                        <a:rPr lang="en-US"/>
                        <a:t>Details</a:t>
                      </a:r>
                    </a:p>
                  </a:txBody>
                  <a:tcPr/>
                </a:tc>
                <a:extLst>
                  <a:ext uri="{0D108BD9-81ED-4DB2-BD59-A6C34878D82A}">
                    <a16:rowId xmlns:a16="http://schemas.microsoft.com/office/drawing/2014/main" val="10000"/>
                  </a:ext>
                </a:extLst>
              </a:tr>
              <a:tr h="370840">
                <a:tc>
                  <a:txBody>
                    <a:bodyPr/>
                    <a:lstStyle/>
                    <a:p>
                      <a:r>
                        <a:rPr lang="en-US"/>
                        <a:t>Email</a:t>
                      </a:r>
                      <a:r>
                        <a:rPr lang="en-US" baseline="0"/>
                        <a:t> Spam Filter</a:t>
                      </a:r>
                      <a:endParaRPr lang="en-US"/>
                    </a:p>
                  </a:txBody>
                  <a:tcPr/>
                </a:tc>
                <a:tc>
                  <a:txBody>
                    <a:bodyPr/>
                    <a:lstStyle/>
                    <a:p>
                      <a:r>
                        <a:rPr lang="en-US"/>
                        <a:t>Trivial</a:t>
                      </a:r>
                    </a:p>
                  </a:txBody>
                  <a:tcPr/>
                </a:tc>
                <a:extLst>
                  <a:ext uri="{0D108BD9-81ED-4DB2-BD59-A6C34878D82A}">
                    <a16:rowId xmlns:a16="http://schemas.microsoft.com/office/drawing/2014/main" val="10001"/>
                  </a:ext>
                </a:extLst>
              </a:tr>
              <a:tr h="370840">
                <a:tc>
                  <a:txBody>
                    <a:bodyPr/>
                    <a:lstStyle/>
                    <a:p>
                      <a:r>
                        <a:rPr lang="en-US"/>
                        <a:t>Next character, next word prediction.</a:t>
                      </a:r>
                    </a:p>
                  </a:txBody>
                  <a:tcPr/>
                </a:tc>
                <a:tc>
                  <a:txBody>
                    <a:bodyPr/>
                    <a:lstStyle/>
                    <a:p>
                      <a:r>
                        <a:rPr lang="en-US"/>
                        <a:t>Implemented</a:t>
                      </a:r>
                      <a:r>
                        <a:rPr lang="en-US" baseline="0"/>
                        <a:t> in smart phone’s virtual keyboard where users can swipe over letters to enter words. The keyboard feature can also predict the next letter the user is going to use, and enlarge the letter’s sensitivity area on the keyboard for easier typing. E.g. Microsoft’s Word Flow and Swift Key.</a:t>
                      </a:r>
                      <a:endParaRPr lang="en-US"/>
                    </a:p>
                  </a:txBody>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Voice</a:t>
                      </a:r>
                      <a:r>
                        <a:rPr lang="en-US" baseline="0"/>
                        <a:t> of Customers</a:t>
                      </a:r>
                      <a:endParaRPr lang="en-US"/>
                    </a:p>
                  </a:txBody>
                  <a:tcPr/>
                </a:tc>
                <a:tc>
                  <a:txBody>
                    <a:bodyPr/>
                    <a:lstStyle/>
                    <a:p>
                      <a:r>
                        <a:rPr lang="en-US"/>
                        <a:t>Lenovo* uses text analytics to measure customers’ experiences by</a:t>
                      </a:r>
                      <a:r>
                        <a:rPr lang="en-US" baseline="0"/>
                        <a:t> </a:t>
                      </a:r>
                      <a:r>
                        <a:rPr lang="en-US"/>
                        <a:t>monitoring data from product surveys, purchase experience surveys and technical support chats, as well as scraping text from online product forums and social media. The goal is to track the complete customer experience from purchase through use. </a:t>
                      </a:r>
                    </a:p>
                    <a:p>
                      <a:endParaRPr lang="en-US"/>
                    </a:p>
                    <a:p>
                      <a:r>
                        <a:rPr lang="en-US"/>
                        <a:t>In one instance,</a:t>
                      </a:r>
                      <a:r>
                        <a:rPr lang="en-US" baseline="0"/>
                        <a:t> Lenovo found that </a:t>
                      </a:r>
                      <a:r>
                        <a:rPr lang="en-US"/>
                        <a:t>one of the most common questions customers have is about battery life.</a:t>
                      </a:r>
                      <a:r>
                        <a:rPr lang="en-US" baseline="0"/>
                        <a:t> This result from text analytics</a:t>
                      </a:r>
                      <a:r>
                        <a:rPr lang="en-US">
                          <a:sym typeface="Wingdings" panose="05000000000000000000" pitchFamily="2" charset="2"/>
                        </a:rPr>
                        <a:t> justify spending</a:t>
                      </a:r>
                      <a:r>
                        <a:rPr lang="en-US" baseline="0">
                          <a:sym typeface="Wingdings" panose="05000000000000000000" pitchFamily="2" charset="2"/>
                        </a:rPr>
                        <a:t> time on improving and communicating on battery life. </a:t>
                      </a:r>
                      <a:endParaRPr lang="en-US"/>
                    </a:p>
                  </a:txBody>
                  <a:tcPr/>
                </a:tc>
                <a:extLst>
                  <a:ext uri="{0D108BD9-81ED-4DB2-BD59-A6C34878D82A}">
                    <a16:rowId xmlns:a16="http://schemas.microsoft.com/office/drawing/2014/main" val="10003"/>
                  </a:ext>
                </a:extLst>
              </a:tr>
              <a:tr h="370840">
                <a:tc>
                  <a:txBody>
                    <a:bodyPr/>
                    <a:lstStyle/>
                    <a:p>
                      <a:r>
                        <a:rPr lang="en-US"/>
                        <a:t>Claims Fraud Detection</a:t>
                      </a:r>
                    </a:p>
                  </a:txBody>
                  <a:tcPr/>
                </a:tc>
                <a:tc>
                  <a:txBody>
                    <a:bodyPr/>
                    <a:lstStyle/>
                    <a:p>
                      <a:r>
                        <a:rPr lang="en-US"/>
                        <a:t>Text in the claim notes</a:t>
                      </a:r>
                      <a:r>
                        <a:rPr lang="en-US" baseline="0"/>
                        <a:t> is used. The condition suffered and the treatment undergone by the claimant can be extracted from the notes. These 2 information can be referenced back with the medical history of the claimant to check for inconsistencies or signs of fraud.</a:t>
                      </a:r>
                      <a:endParaRPr lang="en-US"/>
                    </a:p>
                  </a:txBody>
                  <a:tcPr/>
                </a:tc>
                <a:extLst>
                  <a:ext uri="{0D108BD9-81ED-4DB2-BD59-A6C34878D82A}">
                    <a16:rowId xmlns:a16="http://schemas.microsoft.com/office/drawing/2014/main" val="10004"/>
                  </a:ext>
                </a:extLst>
              </a:tr>
              <a:tr h="370840">
                <a:tc>
                  <a:txBody>
                    <a:bodyPr/>
                    <a:lstStyle/>
                    <a:p>
                      <a:r>
                        <a:rPr lang="en-US"/>
                        <a:t>Targeted Marketing based on the results</a:t>
                      </a:r>
                      <a:r>
                        <a:rPr lang="en-US" baseline="0"/>
                        <a:t> of social listening</a:t>
                      </a:r>
                      <a:endParaRPr lang="en-US"/>
                    </a:p>
                  </a:txBody>
                  <a:tcPr/>
                </a:tc>
                <a:tc>
                  <a:txBody>
                    <a:bodyPr/>
                    <a:lstStyle/>
                    <a:p>
                      <a:r>
                        <a:rPr lang="en-US">
                          <a:effectLst/>
                        </a:rPr>
                        <a:t>A text analytics </a:t>
                      </a:r>
                      <a:r>
                        <a:rPr lang="en-US" sz="1800" kern="1200">
                          <a:solidFill>
                            <a:schemeClr val="tx1"/>
                          </a:solidFill>
                          <a:effectLst/>
                          <a:latin typeface="+mn-lt"/>
                          <a:ea typeface="+mn-ea"/>
                          <a:cs typeface="+mn-cs"/>
                        </a:rPr>
                        <a:t>company found</a:t>
                      </a:r>
                      <a:r>
                        <a:rPr lang="en-US" sz="1800" kern="1200" baseline="0">
                          <a:solidFill>
                            <a:schemeClr val="tx1"/>
                          </a:solidFill>
                          <a:effectLst/>
                          <a:latin typeface="+mn-lt"/>
                          <a:ea typeface="+mn-ea"/>
                          <a:cs typeface="+mn-cs"/>
                        </a:rPr>
                        <a:t> that majority of the Father’s Day tweets were from women rather than men. The tweets are often about how to spend time with or what gifts to purchase for their father. On top of a generic marketing campaign for the masses, businesses can also offer targeted marketing to these twitter users.</a:t>
                      </a:r>
                      <a:endParaRPr lang="en-US" sz="1800" kern="1200">
                        <a:solidFill>
                          <a:schemeClr val="tx1"/>
                        </a:solidFill>
                        <a:effectLst/>
                        <a:latin typeface="+mn-lt"/>
                        <a:ea typeface="+mn-ea"/>
                        <a:cs typeface="+mn-cs"/>
                      </a:endParaRPr>
                    </a:p>
                  </a:txBody>
                  <a:tcPr/>
                </a:tc>
                <a:extLst>
                  <a:ext uri="{0D108BD9-81ED-4DB2-BD59-A6C34878D82A}">
                    <a16:rowId xmlns:a16="http://schemas.microsoft.com/office/drawing/2014/main" val="10005"/>
                  </a:ext>
                </a:extLst>
              </a:tr>
            </a:tbl>
          </a:graphicData>
        </a:graphic>
      </p:graphicFrame>
      <p:sp>
        <p:nvSpPr>
          <p:cNvPr id="4" name="Slide Number Placeholder 3"/>
          <p:cNvSpPr>
            <a:spLocks noGrp="1"/>
          </p:cNvSpPr>
          <p:nvPr>
            <p:ph type="sldNum" sz="quarter" idx="12"/>
          </p:nvPr>
        </p:nvSpPr>
        <p:spPr/>
        <p:txBody>
          <a:bodyPr/>
          <a:lstStyle/>
          <a:p>
            <a:fld id="{B016F8AB-BCEA-4347-8BA6-BE776009BC89}" type="slidenum">
              <a:rPr lang="en-US" smtClean="0"/>
              <a:pPr/>
              <a:t>8</a:t>
            </a:fld>
            <a:endParaRPr lang="en-US"/>
          </a:p>
        </p:txBody>
      </p:sp>
    </p:spTree>
    <p:extLst>
      <p:ext uri="{BB962C8B-B14F-4D97-AF65-F5344CB8AC3E}">
        <p14:creationId xmlns:p14="http://schemas.microsoft.com/office/powerpoint/2010/main" val="135465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016F8AB-BCEA-4347-8BA6-BE776009BC89}" type="slidenum">
              <a:rPr lang="en-US" smtClean="0"/>
              <a:pPr/>
              <a:t>9</a:t>
            </a:fld>
            <a:endParaRPr lang="en-US"/>
          </a:p>
        </p:txBody>
      </p:sp>
      <p:grpSp>
        <p:nvGrpSpPr>
          <p:cNvPr id="8" name="Group 7"/>
          <p:cNvGrpSpPr/>
          <p:nvPr/>
        </p:nvGrpSpPr>
        <p:grpSpPr>
          <a:xfrm>
            <a:off x="152400" y="1044546"/>
            <a:ext cx="3793067" cy="4137054"/>
            <a:chOff x="-76200" y="1044546"/>
            <a:chExt cx="3793067" cy="4137054"/>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533" y="1044546"/>
              <a:ext cx="2133600" cy="213360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200" y="3048000"/>
              <a:ext cx="3793067" cy="2133600"/>
            </a:xfrm>
            <a:prstGeom prst="rect">
              <a:avLst/>
            </a:prstGeom>
          </p:spPr>
        </p:pic>
      </p:grpSp>
      <p:pic>
        <p:nvPicPr>
          <p:cNvPr id="9" name="Picture 8"/>
          <p:cNvPicPr>
            <a:picLocks noChangeAspect="1"/>
          </p:cNvPicPr>
          <p:nvPr/>
        </p:nvPicPr>
        <p:blipFill>
          <a:blip r:embed="rId5"/>
          <a:stretch>
            <a:fillRect/>
          </a:stretch>
        </p:blipFill>
        <p:spPr>
          <a:xfrm>
            <a:off x="8382000" y="2057400"/>
            <a:ext cx="3367980" cy="3895601"/>
          </a:xfrm>
          <a:prstGeom prst="rect">
            <a:avLst/>
          </a:prstGeom>
        </p:spPr>
      </p:pic>
      <p:pic>
        <p:nvPicPr>
          <p:cNvPr id="5" name="Picture 4"/>
          <p:cNvPicPr>
            <a:picLocks noChangeAspect="1"/>
          </p:cNvPicPr>
          <p:nvPr/>
        </p:nvPicPr>
        <p:blipFill>
          <a:blip r:embed="rId6"/>
          <a:stretch>
            <a:fillRect/>
          </a:stretch>
        </p:blipFill>
        <p:spPr>
          <a:xfrm>
            <a:off x="3912476" y="537558"/>
            <a:ext cx="4267200" cy="4609406"/>
          </a:xfrm>
          <a:prstGeom prst="rect">
            <a:avLst/>
          </a:prstGeom>
        </p:spPr>
      </p:pic>
    </p:spTree>
    <p:extLst>
      <p:ext uri="{BB962C8B-B14F-4D97-AF65-F5344CB8AC3E}">
        <p14:creationId xmlns:p14="http://schemas.microsoft.com/office/powerpoint/2010/main" val="1523916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HPE_Standard_Arial_16x9_v5">
  <a:themeElements>
    <a:clrScheme name="HPE">
      <a:dk1>
        <a:sysClr val="windowText" lastClr="000000"/>
      </a:dk1>
      <a:lt1>
        <a:sysClr val="window" lastClr="FFFFFF"/>
      </a:lt1>
      <a:dk2>
        <a:srgbClr val="808285"/>
      </a:dk2>
      <a:lt2>
        <a:srgbClr val="C6C9CA"/>
      </a:lt2>
      <a:accent1>
        <a:srgbClr val="2AD2C9"/>
      </a:accent1>
      <a:accent2>
        <a:srgbClr val="614767"/>
      </a:accent2>
      <a:accent3>
        <a:srgbClr val="FF8D6D"/>
      </a:accent3>
      <a:accent4>
        <a:srgbClr val="5F7A76"/>
      </a:accent4>
      <a:accent5>
        <a:srgbClr val="C6C9CA"/>
      </a:accent5>
      <a:accent6>
        <a:srgbClr val="808285"/>
      </a:accent6>
      <a:hlink>
        <a:srgbClr val="01A982"/>
      </a:hlink>
      <a:folHlink>
        <a:srgbClr val="01A98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6"/>
        </a:solidFill>
        <a:ln w="19050">
          <a:solidFill>
            <a:schemeClr val="accent6"/>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1|169|130">
      <a:srgbClr val="01A982"/>
    </a:custClr>
    <a:custClr name="128|116|110">
      <a:srgbClr val="80746E"/>
    </a:custClr>
    <a:custClr name="66|85|99">
      <a:srgbClr val="425563"/>
    </a:custClr>
  </a:custClrLst>
  <a:extLst>
    <a:ext uri="{05A4C25C-085E-4340-85A3-A5531E510DB2}">
      <thm15:themeFamily xmlns:thm15="http://schemas.microsoft.com/office/thememl/2012/main" name="Use case.pptx" id="{43137FDA-4E72-490F-BC11-E8112E801E68}" vid="{657A68CA-C2BD-43BB-90C7-1B21F65EB8E8}"/>
    </a:ext>
  </a:extLst>
</a:theme>
</file>

<file path=ppt/theme/theme2.xml><?xml version="1.0" encoding="utf-8"?>
<a:theme xmlns:a="http://schemas.openxmlformats.org/drawingml/2006/main" name="Office Theme">
  <a:themeElements>
    <a:clrScheme name="HPE">
      <a:dk1>
        <a:sysClr val="windowText" lastClr="000000"/>
      </a:dk1>
      <a:lt1>
        <a:sysClr val="window" lastClr="FFFFFF"/>
      </a:lt1>
      <a:dk2>
        <a:srgbClr val="808285"/>
      </a:dk2>
      <a:lt2>
        <a:srgbClr val="C6C9CA"/>
      </a:lt2>
      <a:accent1>
        <a:srgbClr val="2AD2C9"/>
      </a:accent1>
      <a:accent2>
        <a:srgbClr val="614767"/>
      </a:accent2>
      <a:accent3>
        <a:srgbClr val="FF8D6D"/>
      </a:accent3>
      <a:accent4>
        <a:srgbClr val="5F7A76"/>
      </a:accent4>
      <a:accent5>
        <a:srgbClr val="C6C9CA"/>
      </a:accent5>
      <a:accent6>
        <a:srgbClr val="808285"/>
      </a:accent6>
      <a:hlink>
        <a:srgbClr val="01A982"/>
      </a:hlink>
      <a:folHlink>
        <a:srgbClr val="01A98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1"/>
        </a:solidFill>
        <a:ln w="19050">
          <a:solidFill>
            <a:schemeClr val="accent1"/>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1|169|130">
      <a:srgbClr val="01A982"/>
    </a:custClr>
    <a:custClr name="128|116|110">
      <a:srgbClr val="80746E"/>
    </a:custClr>
    <a:custClr name="66|85|99">
      <a:srgbClr val="425563"/>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HPE">
      <a:dk1>
        <a:sysClr val="windowText" lastClr="000000"/>
      </a:dk1>
      <a:lt1>
        <a:sysClr val="window" lastClr="FFFFFF"/>
      </a:lt1>
      <a:dk2>
        <a:srgbClr val="808285"/>
      </a:dk2>
      <a:lt2>
        <a:srgbClr val="C6C9CA"/>
      </a:lt2>
      <a:accent1>
        <a:srgbClr val="2AD2C9"/>
      </a:accent1>
      <a:accent2>
        <a:srgbClr val="614767"/>
      </a:accent2>
      <a:accent3>
        <a:srgbClr val="FF8D6D"/>
      </a:accent3>
      <a:accent4>
        <a:srgbClr val="5F7A76"/>
      </a:accent4>
      <a:accent5>
        <a:srgbClr val="C6C9CA"/>
      </a:accent5>
      <a:accent6>
        <a:srgbClr val="808285"/>
      </a:accent6>
      <a:hlink>
        <a:srgbClr val="01A982"/>
      </a:hlink>
      <a:folHlink>
        <a:srgbClr val="01A98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1"/>
        </a:solidFill>
        <a:ln w="19050">
          <a:solidFill>
            <a:schemeClr val="accent1"/>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1|169|130">
      <a:srgbClr val="01A982"/>
    </a:custClr>
    <a:custClr name="128|116|110">
      <a:srgbClr val="80746E"/>
    </a:custClr>
    <a:custClr name="66|85|99">
      <a:srgbClr val="425563"/>
    </a:custClr>
  </a:custClrLst>
</a:theme>
</file>

<file path=docProps/app.xml><?xml version="1.0" encoding="utf-8"?>
<Properties xmlns="http://schemas.openxmlformats.org/officeDocument/2006/extended-properties" xmlns:vt="http://schemas.openxmlformats.org/officeDocument/2006/docPropsVTypes">
  <TotalTime>182</TotalTime>
  <Words>3022</Words>
  <Application>Microsoft Office PowerPoint</Application>
  <PresentationFormat>Widescreen</PresentationFormat>
  <Paragraphs>329</Paragraphs>
  <Slides>26</Slides>
  <Notes>23</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Constantia</vt:lpstr>
      <vt:lpstr>Wingdings</vt:lpstr>
      <vt:lpstr>HPE_Standard_Arial_16x9_v5</vt:lpstr>
      <vt:lpstr>PowerPoint Presentation</vt:lpstr>
      <vt:lpstr>Track 2: Text Analytics</vt:lpstr>
      <vt:lpstr>PowerPoint Presentation</vt:lpstr>
      <vt:lpstr>Content</vt:lpstr>
      <vt:lpstr>Text analytics is the process of deriving information from text sources.</vt:lpstr>
      <vt:lpstr>PowerPoint Presentation</vt:lpstr>
      <vt:lpstr>Use Cases</vt:lpstr>
      <vt:lpstr>Reference for the “Value” slide.</vt:lpstr>
      <vt:lpstr>PowerPoint Presentation</vt:lpstr>
      <vt:lpstr>Demonstration</vt:lpstr>
      <vt:lpstr>Lesson Summary</vt:lpstr>
      <vt:lpstr>Summary</vt:lpstr>
      <vt:lpstr>Summary</vt:lpstr>
      <vt:lpstr>PowerPoint Presentation</vt:lpstr>
      <vt:lpstr>PowerPoint Presentation</vt:lpstr>
      <vt:lpstr>Q&amp;A</vt:lpstr>
      <vt:lpstr>Additional Slides</vt:lpstr>
      <vt:lpstr>Structuring Unstructured Text</vt:lpstr>
      <vt:lpstr>Structuring Unstructured Text</vt:lpstr>
      <vt:lpstr>Part of Speech Tagging</vt:lpstr>
      <vt:lpstr>Ngram</vt:lpstr>
      <vt:lpstr>Similarity Between Documents</vt:lpstr>
      <vt:lpstr>Topic Modeling</vt:lpstr>
      <vt:lpstr>Operations on Text (need to research more on this.)</vt:lpstr>
      <vt:lpstr>Examples of HPC + ML</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wan ping loh</cp:lastModifiedBy>
  <cp:revision>8</cp:revision>
  <dcterms:modified xsi:type="dcterms:W3CDTF">2017-03-08T02:47:01Z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2289701</vt:lpwstr>
  </property>
  <property fmtid="{D5CDD505-2E9C-101B-9397-08002B2CF9AE}" pid="3" name="NXPowerLiteSettings">
    <vt:lpwstr>B74006B004C800</vt:lpwstr>
  </property>
  <property fmtid="{D5CDD505-2E9C-101B-9397-08002B2CF9AE}" pid="4" name="NXPowerLiteVersion">
    <vt:lpwstr>D6.0.7</vt:lpwstr>
  </property>
</Properties>
</file>

<file path=docProps/thumbnail.jpeg>
</file>